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24"/>
  </p:notesMasterIdLst>
  <p:handoutMasterIdLst>
    <p:handoutMasterId r:id="rId25"/>
  </p:handoutMasterIdLst>
  <p:sldIdLst>
    <p:sldId id="256" r:id="rId4"/>
    <p:sldId id="258" r:id="rId5"/>
    <p:sldId id="271" r:id="rId6"/>
    <p:sldId id="274" r:id="rId7"/>
    <p:sldId id="260" r:id="rId8"/>
    <p:sldId id="272" r:id="rId9"/>
    <p:sldId id="273" r:id="rId10"/>
    <p:sldId id="275" r:id="rId11"/>
    <p:sldId id="276" r:id="rId12"/>
    <p:sldId id="277" r:id="rId13"/>
    <p:sldId id="278" r:id="rId14"/>
    <p:sldId id="262" r:id="rId15"/>
    <p:sldId id="280" r:id="rId16"/>
    <p:sldId id="287" r:id="rId17"/>
    <p:sldId id="286" r:id="rId18"/>
    <p:sldId id="281" r:id="rId19"/>
    <p:sldId id="282" r:id="rId20"/>
    <p:sldId id="283" r:id="rId21"/>
    <p:sldId id="284" r:id="rId22"/>
    <p:sldId id="285" r:id="rId2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CCFF"/>
    <a:srgbClr val="FF6600"/>
    <a:srgbClr val="FF5050"/>
    <a:srgbClr val="9C3532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9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636" y="78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22162073490815"/>
          <c:y val="0.23593430118110237"/>
          <c:w val="0.81143389107611552"/>
          <c:h val="0.40751796259842521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Sheet1!$F$1</c:f>
              <c:strCache>
                <c:ptCount val="1"/>
                <c:pt idx="0">
                  <c:v>Very High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Security &amp; crime</c:v>
                </c:pt>
                <c:pt idx="1">
                  <c:v>Open spaces</c:v>
                </c:pt>
                <c:pt idx="2">
                  <c:v>Road &amp; pathway conditions</c:v>
                </c:pt>
                <c:pt idx="3">
                  <c:v>Public transport </c:v>
                </c:pt>
                <c:pt idx="4">
                  <c:v>Health facilities</c:v>
                </c:pt>
                <c:pt idx="5">
                  <c:v>Housing supply (type)</c:v>
                </c:pt>
                <c:pt idx="6">
                  <c:v>Community facilities </c:v>
                </c:pt>
                <c:pt idx="7">
                  <c:v>Sports &amp; leisure </c:v>
                </c:pt>
                <c:pt idx="8">
                  <c:v>Housing supply (quantity)</c:v>
                </c:pt>
                <c:pt idx="9">
                  <c:v>Shopping facilities</c:v>
                </c:pt>
                <c:pt idx="10">
                  <c:v>Village social events</c:v>
                </c:pt>
                <c:pt idx="11">
                  <c:v>Other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130</c:v>
                </c:pt>
                <c:pt idx="1">
                  <c:v>107</c:v>
                </c:pt>
                <c:pt idx="2">
                  <c:v>77</c:v>
                </c:pt>
                <c:pt idx="3">
                  <c:v>63</c:v>
                </c:pt>
                <c:pt idx="4">
                  <c:v>48</c:v>
                </c:pt>
                <c:pt idx="5">
                  <c:v>59</c:v>
                </c:pt>
                <c:pt idx="6">
                  <c:v>30</c:v>
                </c:pt>
                <c:pt idx="7">
                  <c:v>12</c:v>
                </c:pt>
                <c:pt idx="8">
                  <c:v>40</c:v>
                </c:pt>
                <c:pt idx="9">
                  <c:v>16</c:v>
                </c:pt>
                <c:pt idx="10">
                  <c:v>4</c:v>
                </c:pt>
                <c:pt idx="11">
                  <c:v>27</c:v>
                </c:pt>
              </c:numCache>
            </c:numRef>
          </c:val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FF5050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Security &amp; crime</c:v>
                </c:pt>
                <c:pt idx="1">
                  <c:v>Open spaces</c:v>
                </c:pt>
                <c:pt idx="2">
                  <c:v>Road &amp; pathway conditions</c:v>
                </c:pt>
                <c:pt idx="3">
                  <c:v>Public transport </c:v>
                </c:pt>
                <c:pt idx="4">
                  <c:v>Health facilities</c:v>
                </c:pt>
                <c:pt idx="5">
                  <c:v>Housing supply (type)</c:v>
                </c:pt>
                <c:pt idx="6">
                  <c:v>Community facilities </c:v>
                </c:pt>
                <c:pt idx="7">
                  <c:v>Sports &amp; leisure </c:v>
                </c:pt>
                <c:pt idx="8">
                  <c:v>Housing supply (quantity)</c:v>
                </c:pt>
                <c:pt idx="9">
                  <c:v>Shopping facilities</c:v>
                </c:pt>
                <c:pt idx="10">
                  <c:v>Village social events</c:v>
                </c:pt>
                <c:pt idx="11">
                  <c:v>Other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70</c:v>
                </c:pt>
                <c:pt idx="1">
                  <c:v>81</c:v>
                </c:pt>
                <c:pt idx="2">
                  <c:v>103</c:v>
                </c:pt>
                <c:pt idx="3">
                  <c:v>86</c:v>
                </c:pt>
                <c:pt idx="4">
                  <c:v>74</c:v>
                </c:pt>
                <c:pt idx="5">
                  <c:v>49</c:v>
                </c:pt>
                <c:pt idx="6">
                  <c:v>49</c:v>
                </c:pt>
                <c:pt idx="7">
                  <c:v>51</c:v>
                </c:pt>
                <c:pt idx="8">
                  <c:v>19</c:v>
                </c:pt>
                <c:pt idx="9">
                  <c:v>38</c:v>
                </c:pt>
                <c:pt idx="10">
                  <c:v>31</c:v>
                </c:pt>
                <c:pt idx="11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Medium</c:v>
                </c:pt>
              </c:strCache>
            </c:strRef>
          </c:tx>
          <c:spPr>
            <a:solidFill>
              <a:srgbClr val="FF99CC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Security &amp; crime</c:v>
                </c:pt>
                <c:pt idx="1">
                  <c:v>Open spaces</c:v>
                </c:pt>
                <c:pt idx="2">
                  <c:v>Road &amp; pathway conditions</c:v>
                </c:pt>
                <c:pt idx="3">
                  <c:v>Public transport </c:v>
                </c:pt>
                <c:pt idx="4">
                  <c:v>Health facilities</c:v>
                </c:pt>
                <c:pt idx="5">
                  <c:v>Housing supply (type)</c:v>
                </c:pt>
                <c:pt idx="6">
                  <c:v>Community facilities </c:v>
                </c:pt>
                <c:pt idx="7">
                  <c:v>Sports &amp; leisure </c:v>
                </c:pt>
                <c:pt idx="8">
                  <c:v>Housing supply (quantity)</c:v>
                </c:pt>
                <c:pt idx="9">
                  <c:v>Shopping facilities</c:v>
                </c:pt>
                <c:pt idx="10">
                  <c:v>Village social events</c:v>
                </c:pt>
                <c:pt idx="11">
                  <c:v>Other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14</c:v>
                </c:pt>
                <c:pt idx="1">
                  <c:v>17</c:v>
                </c:pt>
                <c:pt idx="2">
                  <c:v>31</c:v>
                </c:pt>
                <c:pt idx="3">
                  <c:v>51</c:v>
                </c:pt>
                <c:pt idx="4">
                  <c:v>50</c:v>
                </c:pt>
                <c:pt idx="5">
                  <c:v>36</c:v>
                </c:pt>
                <c:pt idx="6">
                  <c:v>92</c:v>
                </c:pt>
                <c:pt idx="7">
                  <c:v>100</c:v>
                </c:pt>
                <c:pt idx="8">
                  <c:v>41</c:v>
                </c:pt>
                <c:pt idx="9">
                  <c:v>82</c:v>
                </c:pt>
                <c:pt idx="10">
                  <c:v>110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85882152"/>
        <c:axId val="285780560"/>
      </c:barChart>
      <c:lineChart>
        <c:grouping val="standard"/>
        <c:varyColors val="0"/>
        <c:ser>
          <c:idx val="1"/>
          <c:order val="3"/>
          <c:tx>
            <c:strRef>
              <c:f>Sheet1!$C$1</c:f>
              <c:strCache>
                <c:ptCount val="1"/>
                <c:pt idx="0">
                  <c:v>Low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Security &amp; crime</c:v>
                </c:pt>
                <c:pt idx="1">
                  <c:v>Open spaces</c:v>
                </c:pt>
                <c:pt idx="2">
                  <c:v>Road &amp; pathway conditions</c:v>
                </c:pt>
                <c:pt idx="3">
                  <c:v>Public transport </c:v>
                </c:pt>
                <c:pt idx="4">
                  <c:v>Health facilities</c:v>
                </c:pt>
                <c:pt idx="5">
                  <c:v>Housing supply (type)</c:v>
                </c:pt>
                <c:pt idx="6">
                  <c:v>Community facilities </c:v>
                </c:pt>
                <c:pt idx="7">
                  <c:v>Sports &amp; leisure </c:v>
                </c:pt>
                <c:pt idx="8">
                  <c:v>Housing supply (quantity)</c:v>
                </c:pt>
                <c:pt idx="9">
                  <c:v>Shopping facilities</c:v>
                </c:pt>
                <c:pt idx="10">
                  <c:v>Village social events</c:v>
                </c:pt>
                <c:pt idx="11">
                  <c:v>Other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</c:v>
                </c:pt>
                <c:pt idx="1">
                  <c:v>7</c:v>
                </c:pt>
                <c:pt idx="2">
                  <c:v>4</c:v>
                </c:pt>
                <c:pt idx="3">
                  <c:v>11</c:v>
                </c:pt>
                <c:pt idx="4">
                  <c:v>25</c:v>
                </c:pt>
                <c:pt idx="5">
                  <c:v>29</c:v>
                </c:pt>
                <c:pt idx="6">
                  <c:v>25</c:v>
                </c:pt>
                <c:pt idx="7">
                  <c:v>34</c:v>
                </c:pt>
                <c:pt idx="8">
                  <c:v>45</c:v>
                </c:pt>
                <c:pt idx="9">
                  <c:v>57</c:v>
                </c:pt>
                <c:pt idx="10">
                  <c:v>50</c:v>
                </c:pt>
                <c:pt idx="11">
                  <c:v>0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Sheet1!$B$1</c:f>
              <c:strCache>
                <c:ptCount val="1"/>
                <c:pt idx="0">
                  <c:v>Very Low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Security &amp; crime</c:v>
                </c:pt>
                <c:pt idx="1">
                  <c:v>Open spaces</c:v>
                </c:pt>
                <c:pt idx="2">
                  <c:v>Road &amp; pathway conditions</c:v>
                </c:pt>
                <c:pt idx="3">
                  <c:v>Public transport </c:v>
                </c:pt>
                <c:pt idx="4">
                  <c:v>Health facilities</c:v>
                </c:pt>
                <c:pt idx="5">
                  <c:v>Housing supply (type)</c:v>
                </c:pt>
                <c:pt idx="6">
                  <c:v>Community facilities </c:v>
                </c:pt>
                <c:pt idx="7">
                  <c:v>Sports &amp; leisure </c:v>
                </c:pt>
                <c:pt idx="8">
                  <c:v>Housing supply (quantity)</c:v>
                </c:pt>
                <c:pt idx="9">
                  <c:v>Shopping facilities</c:v>
                </c:pt>
                <c:pt idx="10">
                  <c:v>Village social events</c:v>
                </c:pt>
                <c:pt idx="11">
                  <c:v>Other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18</c:v>
                </c:pt>
                <c:pt idx="5">
                  <c:v>31</c:v>
                </c:pt>
                <c:pt idx="6">
                  <c:v>16</c:v>
                </c:pt>
                <c:pt idx="7">
                  <c:v>14</c:v>
                </c:pt>
                <c:pt idx="8">
                  <c:v>60</c:v>
                </c:pt>
                <c:pt idx="9">
                  <c:v>22</c:v>
                </c:pt>
                <c:pt idx="10">
                  <c:v>17</c:v>
                </c:pt>
                <c:pt idx="11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5882152"/>
        <c:axId val="285780560"/>
      </c:lineChart>
      <c:catAx>
        <c:axId val="285882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780560"/>
        <c:crosses val="autoZero"/>
        <c:auto val="1"/>
        <c:lblAlgn val="ctr"/>
        <c:lblOffset val="100"/>
        <c:noMultiLvlLbl val="0"/>
      </c:catAx>
      <c:valAx>
        <c:axId val="28578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882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6408573928259"/>
          <c:y val="0.11718749999999999"/>
          <c:w val="0.60364115669751806"/>
          <c:h val="6.45541527861901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75965833218217"/>
          <c:y val="0.25095822607510598"/>
          <c:w val="0.81143389107611552"/>
          <c:h val="0.40751796259842521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Sheet1!$F$1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Open spaces</c:v>
                </c:pt>
                <c:pt idx="1">
                  <c:v>Housing supply (type)</c:v>
                </c:pt>
                <c:pt idx="2">
                  <c:v>Housing supply (quantity)</c:v>
                </c:pt>
                <c:pt idx="3">
                  <c:v>Security </c:v>
                </c:pt>
                <c:pt idx="4">
                  <c:v>Public transport</c:v>
                </c:pt>
                <c:pt idx="5">
                  <c:v>Health facilities</c:v>
                </c:pt>
                <c:pt idx="6">
                  <c:v>Roads &amp; pathways</c:v>
                </c:pt>
                <c:pt idx="7">
                  <c:v>Community facilities</c:v>
                </c:pt>
                <c:pt idx="8">
                  <c:v>Shopping facilities</c:v>
                </c:pt>
                <c:pt idx="9">
                  <c:v>Sports &amp; leisure</c:v>
                </c:pt>
                <c:pt idx="10">
                  <c:v>Village social events</c:v>
                </c:pt>
                <c:pt idx="11">
                  <c:v>Other 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90</c:v>
                </c:pt>
                <c:pt idx="1">
                  <c:v>74</c:v>
                </c:pt>
                <c:pt idx="2">
                  <c:v>69</c:v>
                </c:pt>
                <c:pt idx="3">
                  <c:v>34</c:v>
                </c:pt>
                <c:pt idx="4">
                  <c:v>30</c:v>
                </c:pt>
                <c:pt idx="5">
                  <c:v>28</c:v>
                </c:pt>
                <c:pt idx="6">
                  <c:v>25</c:v>
                </c:pt>
                <c:pt idx="7">
                  <c:v>19</c:v>
                </c:pt>
                <c:pt idx="8">
                  <c:v>19</c:v>
                </c:pt>
                <c:pt idx="9">
                  <c:v>18</c:v>
                </c:pt>
                <c:pt idx="10">
                  <c:v>12</c:v>
                </c:pt>
                <c:pt idx="11">
                  <c:v>4</c:v>
                </c:pt>
              </c:numCache>
            </c:numRef>
          </c:val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FF5050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Open spaces</c:v>
                </c:pt>
                <c:pt idx="1">
                  <c:v>Housing supply (type)</c:v>
                </c:pt>
                <c:pt idx="2">
                  <c:v>Housing supply (quantity)</c:v>
                </c:pt>
                <c:pt idx="3">
                  <c:v>Security </c:v>
                </c:pt>
                <c:pt idx="4">
                  <c:v>Public transport</c:v>
                </c:pt>
                <c:pt idx="5">
                  <c:v>Health facilities</c:v>
                </c:pt>
                <c:pt idx="6">
                  <c:v>Roads &amp; pathways</c:v>
                </c:pt>
                <c:pt idx="7">
                  <c:v>Community facilities</c:v>
                </c:pt>
                <c:pt idx="8">
                  <c:v>Shopping facilities</c:v>
                </c:pt>
                <c:pt idx="9">
                  <c:v>Sports &amp; leisure</c:v>
                </c:pt>
                <c:pt idx="10">
                  <c:v>Village social events</c:v>
                </c:pt>
                <c:pt idx="11">
                  <c:v>Other 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75</c:v>
                </c:pt>
                <c:pt idx="1">
                  <c:v>49</c:v>
                </c:pt>
                <c:pt idx="2">
                  <c:v>42</c:v>
                </c:pt>
                <c:pt idx="3">
                  <c:v>90</c:v>
                </c:pt>
                <c:pt idx="4">
                  <c:v>76</c:v>
                </c:pt>
                <c:pt idx="5">
                  <c:v>40</c:v>
                </c:pt>
                <c:pt idx="6">
                  <c:v>56</c:v>
                </c:pt>
                <c:pt idx="7">
                  <c:v>50</c:v>
                </c:pt>
                <c:pt idx="8">
                  <c:v>31</c:v>
                </c:pt>
                <c:pt idx="9">
                  <c:v>47</c:v>
                </c:pt>
                <c:pt idx="10">
                  <c:v>43</c:v>
                </c:pt>
                <c:pt idx="11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ok</c:v>
                </c:pt>
              </c:strCache>
            </c:strRef>
          </c:tx>
          <c:spPr>
            <a:solidFill>
              <a:srgbClr val="FF99CC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Open spaces</c:v>
                </c:pt>
                <c:pt idx="1">
                  <c:v>Housing supply (type)</c:v>
                </c:pt>
                <c:pt idx="2">
                  <c:v>Housing supply (quantity)</c:v>
                </c:pt>
                <c:pt idx="3">
                  <c:v>Security </c:v>
                </c:pt>
                <c:pt idx="4">
                  <c:v>Public transport</c:v>
                </c:pt>
                <c:pt idx="5">
                  <c:v>Health facilities</c:v>
                </c:pt>
                <c:pt idx="6">
                  <c:v>Roads &amp; pathways</c:v>
                </c:pt>
                <c:pt idx="7">
                  <c:v>Community facilities</c:v>
                </c:pt>
                <c:pt idx="8">
                  <c:v>Shopping facilities</c:v>
                </c:pt>
                <c:pt idx="9">
                  <c:v>Sports &amp; leisure</c:v>
                </c:pt>
                <c:pt idx="10">
                  <c:v>Village social events</c:v>
                </c:pt>
                <c:pt idx="11">
                  <c:v>Other 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39</c:v>
                </c:pt>
                <c:pt idx="1">
                  <c:v>44</c:v>
                </c:pt>
                <c:pt idx="2">
                  <c:v>62</c:v>
                </c:pt>
                <c:pt idx="3">
                  <c:v>63</c:v>
                </c:pt>
                <c:pt idx="4">
                  <c:v>79</c:v>
                </c:pt>
                <c:pt idx="5">
                  <c:v>87</c:v>
                </c:pt>
                <c:pt idx="6">
                  <c:v>74</c:v>
                </c:pt>
                <c:pt idx="7">
                  <c:v>111</c:v>
                </c:pt>
                <c:pt idx="8">
                  <c:v>79</c:v>
                </c:pt>
                <c:pt idx="9">
                  <c:v>116</c:v>
                </c:pt>
                <c:pt idx="10">
                  <c:v>125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91545472"/>
        <c:axId val="291545864"/>
      </c:barChart>
      <c:lineChart>
        <c:grouping val="standard"/>
        <c:varyColors val="0"/>
        <c:ser>
          <c:idx val="1"/>
          <c:order val="3"/>
          <c:tx>
            <c:strRef>
              <c:f>Sheet1!$C$1</c:f>
              <c:strCache>
                <c:ptCount val="1"/>
                <c:pt idx="0">
                  <c:v>some imps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Open spaces</c:v>
                </c:pt>
                <c:pt idx="1">
                  <c:v>Housing supply (type)</c:v>
                </c:pt>
                <c:pt idx="2">
                  <c:v>Housing supply (quantity)</c:v>
                </c:pt>
                <c:pt idx="3">
                  <c:v>Security </c:v>
                </c:pt>
                <c:pt idx="4">
                  <c:v>Public transport</c:v>
                </c:pt>
                <c:pt idx="5">
                  <c:v>Health facilities</c:v>
                </c:pt>
                <c:pt idx="6">
                  <c:v>Roads &amp; pathways</c:v>
                </c:pt>
                <c:pt idx="7">
                  <c:v>Community facilities</c:v>
                </c:pt>
                <c:pt idx="8">
                  <c:v>Shopping facilities</c:v>
                </c:pt>
                <c:pt idx="9">
                  <c:v>Sports &amp; leisure</c:v>
                </c:pt>
                <c:pt idx="10">
                  <c:v>Village social events</c:v>
                </c:pt>
                <c:pt idx="11">
                  <c:v>Other 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</c:v>
                </c:pt>
                <c:pt idx="1">
                  <c:v>26</c:v>
                </c:pt>
                <c:pt idx="2">
                  <c:v>23</c:v>
                </c:pt>
                <c:pt idx="3">
                  <c:v>26</c:v>
                </c:pt>
                <c:pt idx="4">
                  <c:v>24</c:v>
                </c:pt>
                <c:pt idx="5">
                  <c:v>41</c:v>
                </c:pt>
                <c:pt idx="6">
                  <c:v>49</c:v>
                </c:pt>
                <c:pt idx="7">
                  <c:v>27</c:v>
                </c:pt>
                <c:pt idx="8">
                  <c:v>50</c:v>
                </c:pt>
                <c:pt idx="9">
                  <c:v>24</c:v>
                </c:pt>
                <c:pt idx="10">
                  <c:v>19</c:v>
                </c:pt>
                <c:pt idx="11">
                  <c:v>10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Sheet1!$B$1</c:f>
              <c:strCache>
                <c:ptCount val="1"/>
                <c:pt idx="0">
                  <c:v>significant imps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Open spaces</c:v>
                </c:pt>
                <c:pt idx="1">
                  <c:v>Housing supply (type)</c:v>
                </c:pt>
                <c:pt idx="2">
                  <c:v>Housing supply (quantity)</c:v>
                </c:pt>
                <c:pt idx="3">
                  <c:v>Security </c:v>
                </c:pt>
                <c:pt idx="4">
                  <c:v>Public transport</c:v>
                </c:pt>
                <c:pt idx="5">
                  <c:v>Health facilities</c:v>
                </c:pt>
                <c:pt idx="6">
                  <c:v>Roads &amp; pathways</c:v>
                </c:pt>
                <c:pt idx="7">
                  <c:v>Community facilities</c:v>
                </c:pt>
                <c:pt idx="8">
                  <c:v>Shopping facilities</c:v>
                </c:pt>
                <c:pt idx="9">
                  <c:v>Sports &amp; leisure</c:v>
                </c:pt>
                <c:pt idx="10">
                  <c:v>Village social events</c:v>
                </c:pt>
                <c:pt idx="11">
                  <c:v>Other 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</c:v>
                </c:pt>
                <c:pt idx="1">
                  <c:v>14</c:v>
                </c:pt>
                <c:pt idx="2">
                  <c:v>12</c:v>
                </c:pt>
                <c:pt idx="3">
                  <c:v>1</c:v>
                </c:pt>
                <c:pt idx="4">
                  <c:v>7</c:v>
                </c:pt>
                <c:pt idx="5">
                  <c:v>14</c:v>
                </c:pt>
                <c:pt idx="6">
                  <c:v>12</c:v>
                </c:pt>
                <c:pt idx="7">
                  <c:v>4</c:v>
                </c:pt>
                <c:pt idx="8">
                  <c:v>28</c:v>
                </c:pt>
                <c:pt idx="9">
                  <c:v>4</c:v>
                </c:pt>
                <c:pt idx="10">
                  <c:v>4</c:v>
                </c:pt>
                <c:pt idx="11">
                  <c:v>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1545472"/>
        <c:axId val="291545864"/>
      </c:lineChart>
      <c:catAx>
        <c:axId val="29154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545864"/>
        <c:crosses val="autoZero"/>
        <c:auto val="1"/>
        <c:lblAlgn val="ctr"/>
        <c:lblOffset val="100"/>
        <c:noMultiLvlLbl val="0"/>
      </c:catAx>
      <c:valAx>
        <c:axId val="291545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00B0F0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545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6408573928259"/>
          <c:y val="0.11718749999999999"/>
          <c:w val="0.67464152507252384"/>
          <c:h val="6.45541527861901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2.2181758530183726E-2"/>
                  <c:y val="7.6878690944881853E-2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srgbClr val="333333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03427"/>
                        <a:gd name="adj2" fmla="val 90714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37017716535433"/>
                      <c:h val="0.1685115649606299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6.2500000000000003E-3"/>
                  <c:y val="0.1550142716535432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srgbClr val="333333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94475"/>
                        <a:gd name="adj2" fmla="val -359895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2"/>
              <c:layout>
                <c:manualLayout>
                  <c:x val="-0.30108185695538059"/>
                  <c:y val="2.50735728346456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333333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1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 answer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76</c:v>
                </c:pt>
                <c:pt idx="1">
                  <c:v>134</c:v>
                </c:pt>
                <c:pt idx="2">
                  <c:v>9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458333333333333E-2"/>
                  <c:y val="-1.3877787807814457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2244799868766404"/>
                      <c:h val="0.2005624999999999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less than 50</c:v>
                </c:pt>
                <c:pt idx="1">
                  <c:v>50-100</c:v>
                </c:pt>
                <c:pt idx="2">
                  <c:v>100-200</c:v>
                </c:pt>
                <c:pt idx="3">
                  <c:v>more than 200</c:v>
                </c:pt>
                <c:pt idx="4">
                  <c:v>uncategorised (see next slide)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22</c:v>
                </c:pt>
                <c:pt idx="2">
                  <c:v>11</c:v>
                </c:pt>
                <c:pt idx="3">
                  <c:v>9</c:v>
                </c:pt>
                <c:pt idx="4">
                  <c:v>16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bungalows</c:v>
                </c:pt>
                <c:pt idx="1">
                  <c:v>eco friendly</c:v>
                </c:pt>
                <c:pt idx="2">
                  <c:v>mixed types</c:v>
                </c:pt>
                <c:pt idx="3">
                  <c:v>family homes</c:v>
                </c:pt>
                <c:pt idx="4">
                  <c:v>affordable homes</c:v>
                </c:pt>
                <c:pt idx="5">
                  <c:v>exec housing</c:v>
                </c:pt>
                <c:pt idx="6">
                  <c:v>smaller homes</c:v>
                </c:pt>
                <c:pt idx="7">
                  <c:v>sheltered/elderly</c:v>
                </c:pt>
                <c:pt idx="8">
                  <c:v>similar to existing</c:v>
                </c:pt>
                <c:pt idx="9">
                  <c:v>uncategorised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23</c:v>
                </c:pt>
                <c:pt idx="1">
                  <c:v>23</c:v>
                </c:pt>
                <c:pt idx="2">
                  <c:v>19</c:v>
                </c:pt>
                <c:pt idx="3">
                  <c:v>18</c:v>
                </c:pt>
                <c:pt idx="4">
                  <c:v>16</c:v>
                </c:pt>
                <c:pt idx="5">
                  <c:v>12</c:v>
                </c:pt>
                <c:pt idx="6">
                  <c:v>8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85301512"/>
        <c:axId val="285301904"/>
      </c:barChart>
      <c:catAx>
        <c:axId val="285301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301904"/>
        <c:crosses val="autoZero"/>
        <c:auto val="1"/>
        <c:lblAlgn val="ctr"/>
        <c:lblOffset val="100"/>
        <c:noMultiLvlLbl val="0"/>
      </c:catAx>
      <c:valAx>
        <c:axId val="285301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85301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7.3490813648293958E-4"/>
                  <c:y val="-5.5933809055118112E-2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srgbClr val="333333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59262"/>
                        <a:gd name="adj2" fmla="val 208776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layout>
                <c:manualLayout>
                  <c:x val="-4.2466207349081367E-2"/>
                  <c:y val="5.8139271653543309E-2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srgbClr val="333333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187199"/>
                        <a:gd name="adj2" fmla="val -190302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333333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1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62</c:v>
                </c:pt>
                <c:pt idx="1">
                  <c:v>133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commercial</c:v>
                </c:pt>
                <c:pt idx="1">
                  <c:v>community</c:v>
                </c:pt>
                <c:pt idx="2">
                  <c:v>health &amp; care</c:v>
                </c:pt>
                <c:pt idx="3">
                  <c:v>sport &amp; leisure</c:v>
                </c:pt>
                <c:pt idx="4">
                  <c:v>green transport links</c:v>
                </c:pt>
                <c:pt idx="5">
                  <c:v>allotments &amp; environment</c:v>
                </c:pt>
                <c:pt idx="6">
                  <c:v>small developments</c:v>
                </c:pt>
                <c:pt idx="7">
                  <c:v>infrastructure</c:v>
                </c:pt>
                <c:pt idx="8">
                  <c:v>public transport</c:v>
                </c:pt>
                <c:pt idx="9">
                  <c:v>road safety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35</c:v>
                </c:pt>
                <c:pt idx="1">
                  <c:v>16</c:v>
                </c:pt>
                <c:pt idx="2">
                  <c:v>15</c:v>
                </c:pt>
                <c:pt idx="3">
                  <c:v>9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91547824"/>
        <c:axId val="291548216"/>
      </c:barChart>
      <c:catAx>
        <c:axId val="29154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548216"/>
        <c:crosses val="autoZero"/>
        <c:auto val="1"/>
        <c:lblAlgn val="ctr"/>
        <c:lblOffset val="100"/>
        <c:noMultiLvlLbl val="0"/>
      </c:catAx>
      <c:valAx>
        <c:axId val="2915482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91547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11/29/2015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11/29/2015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065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696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84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904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5123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5272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930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93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9800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467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55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418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9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858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2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06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496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40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9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 the title of your presentation here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389891" y="4862023"/>
            <a:ext cx="1874480" cy="238727"/>
            <a:chOff x="3519449" y="4886156"/>
            <a:chExt cx="1874480" cy="238727"/>
          </a:xfrm>
        </p:grpSpPr>
        <p:sp>
          <p:nvSpPr>
            <p:cNvPr id="11" name="Subtitle 1"/>
            <p:cNvSpPr txBox="1">
              <a:spLocks/>
            </p:cNvSpPr>
            <p:nvPr userDrawn="1"/>
          </p:nvSpPr>
          <p:spPr>
            <a:xfrm>
              <a:off x="3519449" y="4886156"/>
              <a:ext cx="1050635" cy="1602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dirty="0" smtClean="0">
                  <a:solidFill>
                    <a:srgbClr val="FFFFFF"/>
                  </a:solidFill>
                  <a:latin typeface="Helvetica Neue"/>
                  <a:cs typeface="Helvetica Neue"/>
                </a:rPr>
                <a:t>Powered by</a:t>
              </a:r>
              <a:endParaRPr lang="en-US" sz="800" dirty="0">
                <a:solidFill>
                  <a:srgbClr val="FFFFFF"/>
                </a:solidFill>
                <a:latin typeface="Helvetica Neue"/>
                <a:cs typeface="Helvetica Neue"/>
              </a:endParaRPr>
            </a:p>
          </p:txBody>
        </p:sp>
        <p:pic>
          <p:nvPicPr>
            <p:cNvPr id="12" name="Picture 11" descr="sm_logo_reversed1color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4796" y="4895292"/>
              <a:ext cx="1109133" cy="229591"/>
            </a:xfrm>
            <a:prstGeom prst="rect">
              <a:avLst/>
            </a:prstGeom>
          </p:spPr>
        </p:pic>
      </p:grp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7175" y="3732517"/>
            <a:ext cx="3897313" cy="3746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5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39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7772870" cy="2568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59053" y="4412457"/>
            <a:ext cx="2057400" cy="273844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331" y="4412457"/>
            <a:ext cx="5004665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40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/>
                <a:gridCol w="716414"/>
                <a:gridCol w="434865"/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7772870" cy="2568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59053" y="4412457"/>
            <a:ext cx="2057400" cy="273844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331" y="4412457"/>
            <a:ext cx="5004665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38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04788" y="3880918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469270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66774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 smtClean="0"/>
              <a:t>Total Responses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04788" y="4274702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November 29, 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82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77" r:id="rId3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5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57175" y="936742"/>
            <a:ext cx="5661618" cy="1234730"/>
          </a:xfrm>
        </p:spPr>
        <p:txBody>
          <a:bodyPr/>
          <a:lstStyle/>
          <a:p>
            <a:r>
              <a:rPr dirty="0" err="1"/>
              <a:t>Earswick</a:t>
            </a:r>
            <a:r>
              <a:rPr dirty="0"/>
              <a:t> Village Residents Questionnaire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/>
              <a:t>Key Findings</a:t>
            </a:r>
          </a:p>
          <a:p>
            <a:r>
              <a:rPr lang="en-GB" sz="2400" b="1" dirty="0" smtClean="0"/>
              <a:t>October 2015</a:t>
            </a:r>
            <a:endParaRPr sz="2400" b="1" dirty="0"/>
          </a:p>
        </p:txBody>
      </p:sp>
      <p:pic>
        <p:nvPicPr>
          <p:cNvPr id="4" name="Picture 3" descr="C:\Users\Gary\Desktop\Your locale\IMG_1801white copy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615" y="4180840"/>
            <a:ext cx="2699385" cy="96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ANDREW TOWLERTON\Desktop\Earswick\unnamed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317" y="4166870"/>
            <a:ext cx="2581275" cy="99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220491"/>
            <a:ext cx="8229600" cy="523869"/>
          </a:xfrm>
        </p:spPr>
        <p:txBody>
          <a:bodyPr>
            <a:noAutofit/>
          </a:bodyPr>
          <a:lstStyle/>
          <a:p>
            <a:r>
              <a:rPr lang="en-GB" sz="2000" i="1" dirty="0" smtClean="0"/>
              <a:t>Q3: Vision for Earswick</a:t>
            </a:r>
            <a:r>
              <a:rPr lang="en-GB" sz="3200" i="1" dirty="0" smtClean="0"/>
              <a:t/>
            </a:r>
            <a:br>
              <a:rPr lang="en-GB" sz="3200" i="1" dirty="0" smtClean="0"/>
            </a:br>
            <a:r>
              <a:rPr lang="en-GB" sz="3200" i="1" dirty="0" smtClean="0"/>
              <a:t/>
            </a:r>
            <a:br>
              <a:rPr lang="en-GB" sz="3200" i="1" dirty="0" smtClean="0"/>
            </a:br>
            <a:endParaRPr lang="en-GB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1479" y="973100"/>
            <a:ext cx="8138160" cy="3700499"/>
          </a:xfrm>
        </p:spPr>
        <p:txBody>
          <a:bodyPr>
            <a:normAutofit/>
          </a:bodyPr>
          <a:lstStyle/>
          <a:p>
            <a:r>
              <a:rPr lang="en-GB" sz="2400" dirty="0" smtClean="0"/>
              <a:t>155 people responded and 310 comments were categorised. The following priorities emerged: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Retain village characteristics (96 responses, 62% of total)</a:t>
            </a:r>
            <a:endParaRPr lang="en-GB" sz="2000" dirty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No development (43 responses, 28% of total)</a:t>
            </a:r>
            <a:endParaRPr lang="en-GB" sz="2000" dirty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Green belt/open space (32 responses, 21% of total)</a:t>
            </a:r>
            <a:endParaRPr lang="en-GB" sz="2000" dirty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Small scale change (31 responses, 20% of total)</a:t>
            </a:r>
            <a:endParaRPr lang="en-GB" sz="2000" dirty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More facilities (19 responses, 12% of total</a:t>
            </a:r>
            <a:r>
              <a:rPr lang="en-US" sz="2400" dirty="0"/>
              <a:t>)</a:t>
            </a:r>
            <a:endParaRPr lang="en-GB" sz="2400" dirty="0"/>
          </a:p>
          <a:p>
            <a:endParaRPr lang="en-GB" sz="24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7521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220491"/>
            <a:ext cx="8229600" cy="523869"/>
          </a:xfrm>
        </p:spPr>
        <p:txBody>
          <a:bodyPr>
            <a:noAutofit/>
          </a:bodyPr>
          <a:lstStyle/>
          <a:p>
            <a:r>
              <a:rPr lang="en-GB" sz="2800" i="1" dirty="0" smtClean="0"/>
              <a:t>Vision for Earswick</a:t>
            </a:r>
            <a:r>
              <a:rPr lang="en-GB" sz="3200" i="1" dirty="0" smtClean="0"/>
              <a:t/>
            </a:r>
            <a:br>
              <a:rPr lang="en-GB" sz="3200" i="1" dirty="0" smtClean="0"/>
            </a:br>
            <a:r>
              <a:rPr lang="en-GB" sz="3200" i="1" dirty="0" smtClean="0"/>
              <a:t/>
            </a:r>
            <a:br>
              <a:rPr lang="en-GB" sz="3200" i="1" dirty="0" smtClean="0"/>
            </a:br>
            <a:endParaRPr lang="en-GB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6576" y="744360"/>
            <a:ext cx="8474580" cy="4279196"/>
          </a:xfrm>
        </p:spPr>
        <p:txBody>
          <a:bodyPr>
            <a:normAutofit/>
          </a:bodyPr>
          <a:lstStyle/>
          <a:p>
            <a:r>
              <a:rPr lang="en-GB" sz="2400" dirty="0" smtClean="0"/>
              <a:t>Examples of comments received:</a:t>
            </a:r>
          </a:p>
          <a:p>
            <a:r>
              <a:rPr lang="en-GB" sz="2400" i="1" dirty="0" smtClean="0"/>
              <a:t>“</a:t>
            </a:r>
            <a:r>
              <a:rPr lang="en-GB" sz="2000" i="1" dirty="0" smtClean="0"/>
              <a:t>A </a:t>
            </a:r>
            <a:r>
              <a:rPr lang="en-GB" sz="2000" i="1" dirty="0"/>
              <a:t>village that preserves its strengths - housing similar with any development small scale and gradual on brown field sites. Village Hall, tennis courts, children's play areas, river access. A community spirit with some community/village functions e.g. bonfire night, summer parties. Village green to remain as present</a:t>
            </a:r>
            <a:r>
              <a:rPr lang="en-GB" sz="2000" i="1" dirty="0" smtClean="0"/>
              <a:t>.”</a:t>
            </a:r>
          </a:p>
          <a:p>
            <a:r>
              <a:rPr lang="en-GB" sz="2000" i="1" dirty="0" smtClean="0"/>
              <a:t>“Largely </a:t>
            </a:r>
            <a:r>
              <a:rPr lang="en-GB" sz="2000" i="1" dirty="0"/>
              <a:t>unchanged with up to date services and a rural </a:t>
            </a:r>
            <a:r>
              <a:rPr lang="en-GB" sz="2000" i="1" dirty="0" smtClean="0"/>
              <a:t>feel.”</a:t>
            </a:r>
          </a:p>
          <a:p>
            <a:r>
              <a:rPr lang="en-GB" sz="2000" i="1" dirty="0" smtClean="0"/>
              <a:t>“I </a:t>
            </a:r>
            <a:r>
              <a:rPr lang="en-GB" sz="2000" i="1" dirty="0"/>
              <a:t>would like to see plenty of open spaces, places to walk. No issue with a few houses being built. Really would like to see a bit more commerce and community a new shop and medical </a:t>
            </a:r>
            <a:r>
              <a:rPr lang="en-GB" sz="2000" i="1" dirty="0" smtClean="0"/>
              <a:t>centre.”</a:t>
            </a:r>
            <a:endParaRPr lang="en-GB" sz="2000" i="1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9194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14" y="220492"/>
            <a:ext cx="8229600" cy="3912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Q4a</a:t>
            </a:r>
            <a:r>
              <a:rPr dirty="0"/>
              <a:t>  </a:t>
            </a:r>
            <a:r>
              <a:rPr dirty="0" smtClean="0"/>
              <a:t>Would </a:t>
            </a:r>
            <a:r>
              <a:rPr dirty="0"/>
              <a:t>you like to see housing development in </a:t>
            </a:r>
            <a:r>
              <a:rPr dirty="0" err="1"/>
              <a:t>Earswick</a:t>
            </a:r>
            <a:r>
              <a:rPr dirty="0"/>
              <a:t> over the next 15 years?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5231" y="4899777"/>
            <a:ext cx="2461811" cy="244826"/>
          </a:xfrm>
        </p:spPr>
        <p:txBody>
          <a:bodyPr>
            <a:noAutofit/>
          </a:bodyPr>
          <a:lstStyle/>
          <a:p>
            <a:r>
              <a:rPr sz="1100" dirty="0"/>
              <a:t>Answered: 210    Skipped: 9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293598755"/>
              </p:ext>
            </p:extLst>
          </p:nvPr>
        </p:nvGraphicFramePr>
        <p:xfrm>
          <a:off x="1524000" y="89050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14" y="220492"/>
            <a:ext cx="8229600" cy="3912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Q4b</a:t>
            </a:r>
            <a:r>
              <a:rPr dirty="0"/>
              <a:t> </a:t>
            </a:r>
            <a:r>
              <a:rPr lang="en-GB" dirty="0"/>
              <a:t> If yes, how many new houses would you like to see in Earswick over the next 15 </a:t>
            </a:r>
            <a:r>
              <a:rPr lang="en-GB" dirty="0" smtClean="0"/>
              <a:t>years?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9601" y="4927585"/>
            <a:ext cx="6455942" cy="57822"/>
          </a:xfrm>
        </p:spPr>
        <p:txBody>
          <a:bodyPr>
            <a:noAutofit/>
          </a:bodyPr>
          <a:lstStyle/>
          <a:p>
            <a:r>
              <a:rPr sz="1200" dirty="0"/>
              <a:t>Answered: </a:t>
            </a:r>
            <a:r>
              <a:rPr lang="en-GB" sz="1200" dirty="0" smtClean="0"/>
              <a:t>80 (NB 4 additional comments received than indicated in Q4a)</a:t>
            </a:r>
            <a:r>
              <a:rPr sz="1200" dirty="0" smtClean="0"/>
              <a:t>  </a:t>
            </a:r>
            <a:r>
              <a:rPr sz="1200" dirty="0"/>
              <a:t>Skipped: </a:t>
            </a:r>
            <a:r>
              <a:rPr lang="en-GB" sz="1200" dirty="0" smtClean="0"/>
              <a:t>139</a:t>
            </a:r>
            <a:endParaRPr sz="1200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032712583"/>
              </p:ext>
            </p:extLst>
          </p:nvPr>
        </p:nvGraphicFramePr>
        <p:xfrm>
          <a:off x="1524000" y="723219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75938" y="2947186"/>
            <a:ext cx="23680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Rate = % of responses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96452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14" y="220492"/>
            <a:ext cx="8229600" cy="3912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Q4b</a:t>
            </a:r>
            <a:r>
              <a:rPr dirty="0"/>
              <a:t> </a:t>
            </a:r>
            <a:r>
              <a:rPr lang="en-GB" dirty="0"/>
              <a:t> </a:t>
            </a:r>
            <a:r>
              <a:rPr lang="en-GB" dirty="0" smtClean="0"/>
              <a:t>The following are uncategorised responses received regarding </a:t>
            </a:r>
            <a:r>
              <a:rPr lang="en-GB" dirty="0" smtClean="0"/>
              <a:t>the number </a:t>
            </a:r>
            <a:r>
              <a:rPr lang="en-GB" dirty="0" smtClean="0"/>
              <a:t>of new houses in Earswick over the next 15 years.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2123" y="4898674"/>
            <a:ext cx="2391508" cy="244826"/>
          </a:xfrm>
        </p:spPr>
        <p:txBody>
          <a:bodyPr>
            <a:noAutofit/>
          </a:bodyPr>
          <a:lstStyle/>
          <a:p>
            <a:r>
              <a:rPr sz="1200" dirty="0"/>
              <a:t>Answered: </a:t>
            </a:r>
            <a:r>
              <a:rPr lang="en-GB" sz="1200" dirty="0" smtClean="0"/>
              <a:t>80</a:t>
            </a:r>
            <a:r>
              <a:rPr sz="1200" dirty="0" smtClean="0"/>
              <a:t>    </a:t>
            </a:r>
            <a:r>
              <a:rPr sz="1200" dirty="0"/>
              <a:t>Skipped: </a:t>
            </a:r>
            <a:r>
              <a:rPr lang="en-GB" sz="1200" dirty="0" smtClean="0"/>
              <a:t>139</a:t>
            </a:r>
            <a:endParaRPr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529683"/>
              </p:ext>
            </p:extLst>
          </p:nvPr>
        </p:nvGraphicFramePr>
        <p:xfrm>
          <a:off x="1524000" y="1146063"/>
          <a:ext cx="6096000" cy="3218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4708"/>
                <a:gridCol w="961292"/>
              </a:tblGrid>
              <a:tr h="333587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Uncategorised</a:t>
                      </a:r>
                      <a:r>
                        <a:rPr lang="en-GB" sz="1600" baseline="0" dirty="0" smtClean="0"/>
                        <a:t> numbers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8367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10% increase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</a:tr>
              <a:tr h="31084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15%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</a:tr>
              <a:tr h="31084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as infrastructure support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</a:tr>
              <a:tr h="31084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as needed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</a:tr>
              <a:tr h="31084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good quality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</a:tr>
              <a:tr h="31084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good </a:t>
                      </a:r>
                      <a:r>
                        <a:rPr lang="en-GB" sz="2000" b="0" i="0" u="none" strike="noStrike" dirty="0" smtClean="0">
                          <a:effectLst/>
                          <a:latin typeface="Microsoft Sans Serif" panose="020B0604020202020204" pitchFamily="34" charset="0"/>
                        </a:rPr>
                        <a:t>quality</a:t>
                      </a:r>
                      <a:r>
                        <a:rPr lang="en-GB" sz="2000" b="0" i="0" u="none" strike="noStrike" baseline="0" dirty="0" smtClean="0">
                          <a:effectLst/>
                          <a:latin typeface="Microsoft Sans Serif" panose="020B0604020202020204" pitchFamily="34" charset="0"/>
                        </a:rPr>
                        <a:t> </a:t>
                      </a:r>
                      <a:r>
                        <a:rPr lang="en-GB" sz="2000" b="0" i="0" u="none" strike="noStrike" dirty="0" smtClean="0">
                          <a:effectLst/>
                          <a:latin typeface="Microsoft Sans Serif" panose="020B0604020202020204" pitchFamily="34" charset="0"/>
                        </a:rPr>
                        <a:t>small </a:t>
                      </a:r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development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effectLst/>
                          <a:latin typeface="Microsoft Sans Serif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</a:tr>
              <a:tr h="31084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+mn-ea"/>
                          <a:cs typeface="+mn-cs"/>
                        </a:rPr>
                        <a:t>less than 10%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</a:tr>
              <a:tr h="31084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+mn-ea"/>
                          <a:cs typeface="+mn-cs"/>
                        </a:rPr>
                        <a:t>selected housing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</a:tr>
              <a:tr h="31084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+mn-ea"/>
                          <a:cs typeface="+mn-cs"/>
                        </a:rPr>
                        <a:t>small development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3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14" y="220492"/>
            <a:ext cx="8229600" cy="391272"/>
          </a:xfrm>
        </p:spPr>
        <p:txBody>
          <a:bodyPr>
            <a:normAutofit/>
          </a:bodyPr>
          <a:lstStyle/>
          <a:p>
            <a:r>
              <a:rPr lang="en-GB" dirty="0" smtClean="0"/>
              <a:t>Q4c</a:t>
            </a:r>
            <a:r>
              <a:rPr dirty="0"/>
              <a:t>  </a:t>
            </a:r>
            <a:r>
              <a:rPr lang="en-GB" dirty="0" smtClean="0"/>
              <a:t>If yes, what type of housing would you like to see?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2123" y="4898674"/>
            <a:ext cx="2391508" cy="244826"/>
          </a:xfrm>
        </p:spPr>
        <p:txBody>
          <a:bodyPr>
            <a:noAutofit/>
          </a:bodyPr>
          <a:lstStyle/>
          <a:p>
            <a:r>
              <a:rPr sz="1200" dirty="0"/>
              <a:t>Answered: </a:t>
            </a:r>
            <a:r>
              <a:rPr lang="en-GB" sz="1200" dirty="0" smtClean="0"/>
              <a:t>72</a:t>
            </a:r>
            <a:r>
              <a:rPr sz="1200" dirty="0" smtClean="0"/>
              <a:t>    </a:t>
            </a:r>
            <a:r>
              <a:rPr sz="1200" dirty="0"/>
              <a:t>Skipped: </a:t>
            </a:r>
            <a:r>
              <a:rPr lang="en-GB" sz="1200" dirty="0" smtClean="0"/>
              <a:t>147</a:t>
            </a:r>
            <a:endParaRPr sz="1200" dirty="0"/>
          </a:p>
        </p:txBody>
      </p:sp>
      <p:graphicFrame>
        <p:nvGraphicFramePr>
          <p:cNvPr id="10" name="Chart 9"/>
          <p:cNvGraphicFramePr/>
          <p:nvPr>
            <p:extLst/>
          </p:nvPr>
        </p:nvGraphicFramePr>
        <p:xfrm>
          <a:off x="1524000" y="723219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852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14" y="220492"/>
            <a:ext cx="8229600" cy="3912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Q4d</a:t>
            </a:r>
            <a:r>
              <a:rPr dirty="0"/>
              <a:t>  </a:t>
            </a:r>
            <a:r>
              <a:rPr dirty="0" smtClean="0"/>
              <a:t>Would </a:t>
            </a:r>
            <a:r>
              <a:rPr dirty="0"/>
              <a:t>you like to see </a:t>
            </a:r>
            <a:r>
              <a:rPr lang="en-GB" dirty="0" smtClean="0"/>
              <a:t>any other developments in Earswick over the next 15 years?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7631" y="4899777"/>
            <a:ext cx="2309411" cy="243723"/>
          </a:xfrm>
        </p:spPr>
        <p:txBody>
          <a:bodyPr>
            <a:noAutofit/>
          </a:bodyPr>
          <a:lstStyle/>
          <a:p>
            <a:r>
              <a:rPr sz="1100" dirty="0"/>
              <a:t>Answered: </a:t>
            </a:r>
            <a:r>
              <a:rPr lang="en-GB" sz="1100" dirty="0" smtClean="0"/>
              <a:t>195</a:t>
            </a:r>
            <a:r>
              <a:rPr sz="1100" dirty="0" smtClean="0"/>
              <a:t>    </a:t>
            </a:r>
            <a:r>
              <a:rPr sz="1100" dirty="0"/>
              <a:t>Skipped: </a:t>
            </a:r>
            <a:r>
              <a:rPr lang="en-GB" sz="1100" dirty="0" smtClean="0"/>
              <a:t>24</a:t>
            </a:r>
            <a:endParaRPr sz="1100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9868722"/>
              </p:ext>
            </p:extLst>
          </p:nvPr>
        </p:nvGraphicFramePr>
        <p:xfrm>
          <a:off x="1524000" y="89050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002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14" y="220492"/>
            <a:ext cx="8229600" cy="391272"/>
          </a:xfrm>
        </p:spPr>
        <p:txBody>
          <a:bodyPr>
            <a:normAutofit/>
          </a:bodyPr>
          <a:lstStyle/>
          <a:p>
            <a:r>
              <a:rPr lang="en-GB" dirty="0" smtClean="0"/>
              <a:t>Q4e</a:t>
            </a:r>
            <a:r>
              <a:rPr dirty="0"/>
              <a:t>  </a:t>
            </a:r>
            <a:r>
              <a:rPr lang="en-GB" dirty="0" smtClean="0"/>
              <a:t>Other types of developments - Comments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1785" y="4898674"/>
            <a:ext cx="2461846" cy="244826"/>
          </a:xfrm>
        </p:spPr>
        <p:txBody>
          <a:bodyPr>
            <a:noAutofit/>
          </a:bodyPr>
          <a:lstStyle/>
          <a:p>
            <a:r>
              <a:rPr sz="1200" dirty="0" smtClean="0"/>
              <a:t>Answered:</a:t>
            </a:r>
            <a:r>
              <a:rPr lang="en-GB" sz="1200" dirty="0" smtClean="0"/>
              <a:t>63  </a:t>
            </a:r>
            <a:r>
              <a:rPr sz="1200" dirty="0" smtClean="0"/>
              <a:t>Skipped</a:t>
            </a:r>
            <a:r>
              <a:rPr sz="1200" dirty="0"/>
              <a:t>: </a:t>
            </a:r>
            <a:r>
              <a:rPr lang="en-GB" sz="1200" dirty="0" smtClean="0"/>
              <a:t>156</a:t>
            </a:r>
            <a:endParaRPr sz="1200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961197095"/>
              </p:ext>
            </p:extLst>
          </p:nvPr>
        </p:nvGraphicFramePr>
        <p:xfrm>
          <a:off x="1524000" y="723219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504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0"/>
            <a:ext cx="8229600" cy="523869"/>
          </a:xfrm>
        </p:spPr>
        <p:txBody>
          <a:bodyPr>
            <a:noAutofit/>
          </a:bodyPr>
          <a:lstStyle/>
          <a:p>
            <a:r>
              <a:rPr lang="en-GB" sz="3200" i="1" dirty="0" smtClean="0"/>
              <a:t>Key Issues</a:t>
            </a:r>
            <a:endParaRPr lang="en-GB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2531" y="973102"/>
            <a:ext cx="8138160" cy="338328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Respondents </a:t>
            </a:r>
            <a:r>
              <a:rPr lang="en-GB" sz="2400" dirty="0"/>
              <a:t>were asked </a:t>
            </a:r>
            <a:r>
              <a:rPr lang="en-GB" sz="2400" dirty="0" smtClean="0"/>
              <a:t>to identify the 3 key issues that the neighbourhood plan should address. Open ended comments were categorised and weighted. The top 3 were: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Development control (e.g. responses relating to limiting development size, retain village size/characteristics)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Protect green belt and open spaces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Security – open spaces and community safety</a:t>
            </a:r>
          </a:p>
          <a:p>
            <a:endParaRPr lang="en-GB" sz="2400" dirty="0" smtClean="0"/>
          </a:p>
          <a:p>
            <a:endParaRPr lang="en-GB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12743" y="4898674"/>
            <a:ext cx="2098146" cy="244826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000" b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/>
              <a:t>Answered:176  Skipped:43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77764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0"/>
            <a:ext cx="8229600" cy="523869"/>
          </a:xfrm>
        </p:spPr>
        <p:txBody>
          <a:bodyPr>
            <a:noAutofit/>
          </a:bodyPr>
          <a:lstStyle/>
          <a:p>
            <a:r>
              <a:rPr lang="en-GB" sz="3200" i="1" dirty="0" smtClean="0"/>
              <a:t>Key Issues</a:t>
            </a:r>
            <a:endParaRPr lang="en-GB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2531" y="973102"/>
            <a:ext cx="8138160" cy="3383280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Other issues identified: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Retain village characteristics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Other housing issues (e.g. good quality)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Road safety and traffic issues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Road and pathways conditions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Public transport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Infrastructure improvements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Good maintenance (public areas, homes, etc.)</a:t>
            </a:r>
          </a:p>
          <a:p>
            <a:endParaRPr lang="en-GB" sz="2400" dirty="0" smtClean="0"/>
          </a:p>
          <a:p>
            <a:endParaRPr lang="en-GB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186135" y="4898674"/>
            <a:ext cx="2098146" cy="244826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000" b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/>
              <a:t>Answered:176 Skipped: 43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8316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88" y="203530"/>
            <a:ext cx="8696558" cy="569023"/>
          </a:xfrm>
        </p:spPr>
        <p:txBody>
          <a:bodyPr>
            <a:noAutofit/>
          </a:bodyPr>
          <a:lstStyle/>
          <a:p>
            <a:r>
              <a:rPr sz="2000" dirty="0"/>
              <a:t>Q1:</a:t>
            </a:r>
            <a:r>
              <a:rPr lang="en-GB" sz="2000" dirty="0"/>
              <a:t> </a:t>
            </a:r>
            <a:r>
              <a:rPr sz="2000" dirty="0"/>
              <a:t>In the context of our village now and in the future, what is important</a:t>
            </a:r>
            <a:r>
              <a:rPr lang="en-GB" sz="2000" dirty="0"/>
              <a:t> </a:t>
            </a:r>
            <a:r>
              <a:rPr sz="2000" dirty="0"/>
              <a:t>to you and your household</a:t>
            </a:r>
            <a:r>
              <a:rPr sz="2000" dirty="0" smtClean="0"/>
              <a:t>?</a:t>
            </a:r>
            <a:endParaRPr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2492" y="4691775"/>
            <a:ext cx="2256041" cy="335138"/>
          </a:xfrm>
        </p:spPr>
        <p:txBody>
          <a:bodyPr>
            <a:normAutofit/>
          </a:bodyPr>
          <a:lstStyle/>
          <a:p>
            <a:r>
              <a:rPr sz="1200" dirty="0"/>
              <a:t>Answered: 217    Skipped: 2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622578790"/>
              </p:ext>
            </p:extLst>
          </p:nvPr>
        </p:nvGraphicFramePr>
        <p:xfrm>
          <a:off x="-176715" y="528373"/>
          <a:ext cx="8686800" cy="422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14" y="220492"/>
            <a:ext cx="8229600" cy="391272"/>
          </a:xfrm>
        </p:spPr>
        <p:txBody>
          <a:bodyPr>
            <a:normAutofit/>
          </a:bodyPr>
          <a:lstStyle/>
          <a:p>
            <a:r>
              <a:rPr lang="en-GB" dirty="0" smtClean="0"/>
              <a:t>Q6: Responses by Age Group of Households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485" y="4898674"/>
            <a:ext cx="2098146" cy="244826"/>
          </a:xfrm>
        </p:spPr>
        <p:txBody>
          <a:bodyPr/>
          <a:lstStyle/>
          <a:p>
            <a:r>
              <a:rPr dirty="0" smtClean="0"/>
              <a:t>Answered:</a:t>
            </a:r>
            <a:r>
              <a:rPr lang="en-GB" dirty="0" smtClean="0"/>
              <a:t>209  </a:t>
            </a:r>
            <a:r>
              <a:rPr dirty="0" smtClean="0"/>
              <a:t>Skipped</a:t>
            </a:r>
            <a:r>
              <a:rPr dirty="0"/>
              <a:t>: </a:t>
            </a:r>
            <a:r>
              <a:rPr lang="en-GB" dirty="0" smtClean="0"/>
              <a:t>10</a:t>
            </a:r>
            <a:endParaRPr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533914"/>
              </p:ext>
            </p:extLst>
          </p:nvPr>
        </p:nvGraphicFramePr>
        <p:xfrm>
          <a:off x="1899139" y="973017"/>
          <a:ext cx="5295900" cy="3204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99"/>
                <a:gridCol w="1091276"/>
                <a:gridCol w="850554"/>
                <a:gridCol w="1171517"/>
                <a:gridCol w="850554"/>
              </a:tblGrid>
              <a:tr h="69122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Survey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%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Census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%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590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Under 12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64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11.4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120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13.7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590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12-17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55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9.8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79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9.0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590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18-24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36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6.4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49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5.6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590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25-44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76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13.6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168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19.2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590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45-64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203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36.3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292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33.3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590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Over 65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126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22.5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168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19.2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590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Total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560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100.0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u="none" strike="noStrike" dirty="0">
                          <a:effectLst/>
                        </a:rPr>
                        <a:t>876</a:t>
                      </a:r>
                      <a:endParaRPr lang="en-GB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</a:rPr>
                        <a:t>100.0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7" name="Title 2"/>
          <p:cNvSpPr txBox="1">
            <a:spLocks/>
          </p:cNvSpPr>
          <p:nvPr/>
        </p:nvSpPr>
        <p:spPr>
          <a:xfrm>
            <a:off x="432289" y="4470049"/>
            <a:ext cx="6762750" cy="673451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1200" dirty="0" smtClean="0"/>
          </a:p>
          <a:p>
            <a:r>
              <a:rPr lang="en-GB" sz="1200" dirty="0" smtClean="0"/>
              <a:t>219 validated responses (plus </a:t>
            </a:r>
            <a:r>
              <a:rPr lang="en-GB" sz="1200" dirty="0"/>
              <a:t>1</a:t>
            </a:r>
            <a:r>
              <a:rPr lang="en-GB" sz="1200" dirty="0" smtClean="0"/>
              <a:t> blank return / 1 objection / 1 return received after the deadline not included in </a:t>
            </a:r>
            <a:r>
              <a:rPr lang="en-GB" sz="1200" dirty="0" smtClean="0"/>
              <a:t>the analysis)</a:t>
            </a:r>
            <a:endParaRPr lang="en-GB" sz="1200" dirty="0" smtClean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190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0"/>
            <a:ext cx="8229600" cy="523869"/>
          </a:xfrm>
        </p:spPr>
        <p:txBody>
          <a:bodyPr>
            <a:noAutofit/>
          </a:bodyPr>
          <a:lstStyle/>
          <a:p>
            <a:r>
              <a:rPr lang="en-GB" sz="3200" i="1" dirty="0" smtClean="0"/>
              <a:t>What’s important to you?</a:t>
            </a:r>
            <a:endParaRPr lang="en-GB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49286" y="1153725"/>
            <a:ext cx="8138160" cy="3383280"/>
          </a:xfrm>
        </p:spPr>
        <p:txBody>
          <a:bodyPr>
            <a:normAutofit/>
          </a:bodyPr>
          <a:lstStyle/>
          <a:p>
            <a:r>
              <a:rPr lang="en-GB" sz="2600" dirty="0"/>
              <a:t>The </a:t>
            </a:r>
            <a:r>
              <a:rPr lang="en-GB" sz="2600" dirty="0" smtClean="0"/>
              <a:t>aspects considered most highly (over </a:t>
            </a:r>
            <a:r>
              <a:rPr lang="en-GB" sz="2600" dirty="0"/>
              <a:t>80% of respondents rating as </a:t>
            </a:r>
            <a:r>
              <a:rPr lang="en-GB" sz="2600" dirty="0" smtClean="0"/>
              <a:t>high/very high importance) are: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b="1" i="1" dirty="0" smtClean="0"/>
              <a:t>Security (including crime) </a:t>
            </a:r>
            <a:r>
              <a:rPr lang="en-GB" sz="2600" dirty="0" smtClean="0"/>
              <a:t>– 93% (200) of respondents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b="1" i="1" dirty="0" smtClean="0"/>
              <a:t>Open spaces </a:t>
            </a:r>
            <a:r>
              <a:rPr lang="en-GB" sz="2600" dirty="0" smtClean="0"/>
              <a:t>– 87% (188) of respondents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b="1" i="1" dirty="0" smtClean="0"/>
              <a:t>Condition of roads and pathways </a:t>
            </a:r>
            <a:r>
              <a:rPr lang="en-GB" sz="2600" dirty="0" smtClean="0"/>
              <a:t>– 83% (216) of respondents</a:t>
            </a:r>
            <a:endParaRPr lang="en-GB" sz="26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39313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0"/>
            <a:ext cx="8229600" cy="523869"/>
          </a:xfrm>
        </p:spPr>
        <p:txBody>
          <a:bodyPr>
            <a:noAutofit/>
          </a:bodyPr>
          <a:lstStyle/>
          <a:p>
            <a:r>
              <a:rPr lang="en-GB" sz="3200" i="1" dirty="0" smtClean="0"/>
              <a:t>What’s important to you?</a:t>
            </a:r>
            <a:endParaRPr lang="en-GB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2531" y="973102"/>
            <a:ext cx="8138160" cy="338328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Respondents </a:t>
            </a:r>
            <a:r>
              <a:rPr lang="en-GB" sz="2400" dirty="0"/>
              <a:t>were asked if there </a:t>
            </a:r>
            <a:r>
              <a:rPr lang="en-GB" sz="2400" dirty="0" smtClean="0"/>
              <a:t>were other </a:t>
            </a:r>
            <a:r>
              <a:rPr lang="en-GB" sz="2400" dirty="0"/>
              <a:t>features </a:t>
            </a:r>
            <a:r>
              <a:rPr lang="en-GB" sz="2400" dirty="0" smtClean="0"/>
              <a:t>not listed in the questionnaire which were important </a:t>
            </a:r>
            <a:r>
              <a:rPr lang="en-GB" sz="2400" dirty="0"/>
              <a:t>to them.  38 made a comment </a:t>
            </a:r>
            <a:r>
              <a:rPr lang="en-GB" sz="2400" dirty="0" smtClean="0"/>
              <a:t>and the following additional issues were raised: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Road safety (12)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Green transport links (e.g. cycleways/footpaths) (8)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Retain village characteristics (5)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Traffic issues (4)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7931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2000" dirty="0"/>
              <a:t>Q2: </a:t>
            </a:r>
            <a:r>
              <a:rPr sz="2000" dirty="0" smtClean="0"/>
              <a:t>What</a:t>
            </a:r>
            <a:r>
              <a:rPr lang="en-GB" sz="2000" dirty="0" smtClean="0"/>
              <a:t>'</a:t>
            </a:r>
            <a:r>
              <a:rPr sz="2000" dirty="0" smtClean="0"/>
              <a:t>s </a:t>
            </a:r>
            <a:r>
              <a:rPr sz="2000" dirty="0"/>
              <a:t>good and what </a:t>
            </a:r>
            <a:r>
              <a:rPr sz="2000" dirty="0" smtClean="0"/>
              <a:t>needs</a:t>
            </a:r>
            <a:r>
              <a:rPr lang="en-GB" sz="2000" dirty="0" smtClean="0"/>
              <a:t> improvement?</a:t>
            </a:r>
            <a:endParaRPr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1108" y="4679575"/>
            <a:ext cx="2195742" cy="271638"/>
          </a:xfrm>
        </p:spPr>
        <p:txBody>
          <a:bodyPr>
            <a:noAutofit/>
          </a:bodyPr>
          <a:lstStyle/>
          <a:p>
            <a:r>
              <a:rPr sz="1200" dirty="0"/>
              <a:t>Answered: 217    Skipped: 2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728648293"/>
              </p:ext>
            </p:extLst>
          </p:nvPr>
        </p:nvGraphicFramePr>
        <p:xfrm>
          <a:off x="115136" y="800377"/>
          <a:ext cx="8686800" cy="422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0"/>
            <a:ext cx="8229600" cy="523869"/>
          </a:xfrm>
        </p:spPr>
        <p:txBody>
          <a:bodyPr>
            <a:noAutofit/>
          </a:bodyPr>
          <a:lstStyle/>
          <a:p>
            <a:r>
              <a:rPr lang="en-GB" sz="2800" i="1" dirty="0" smtClean="0"/>
              <a:t>What’s good?</a:t>
            </a:r>
            <a:endParaRPr lang="en-GB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0040" y="1097280"/>
            <a:ext cx="8138160" cy="338328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Highest levels of satisfaction (over 30% </a:t>
            </a:r>
            <a:r>
              <a:rPr lang="en-GB" sz="2800" dirty="0"/>
              <a:t>of respondents rating as </a:t>
            </a:r>
            <a:r>
              <a:rPr lang="en-GB" sz="2800" dirty="0" smtClean="0"/>
              <a:t>excellent) were</a:t>
            </a:r>
            <a:r>
              <a:rPr lang="en-GB" sz="28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i="1" dirty="0" smtClean="0"/>
              <a:t>Open spaces </a:t>
            </a:r>
            <a:r>
              <a:rPr lang="en-GB" sz="2800" dirty="0" smtClean="0"/>
              <a:t>– 42% (90) </a:t>
            </a:r>
            <a:r>
              <a:rPr lang="en-GB" sz="2800" dirty="0"/>
              <a:t>of respondents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i="1" dirty="0" smtClean="0"/>
              <a:t>Housing supply (type) </a:t>
            </a:r>
            <a:r>
              <a:rPr lang="en-GB" sz="2800" dirty="0" smtClean="0"/>
              <a:t>– 34% (74) </a:t>
            </a:r>
            <a:r>
              <a:rPr lang="en-GB" sz="2800" dirty="0"/>
              <a:t>of respondents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i="1" dirty="0" smtClean="0"/>
              <a:t>Housing supply (quantity) </a:t>
            </a:r>
            <a:r>
              <a:rPr lang="en-GB" sz="2800" dirty="0" smtClean="0"/>
              <a:t>– 32% (69) </a:t>
            </a:r>
            <a:r>
              <a:rPr lang="en-GB" sz="2800" dirty="0"/>
              <a:t>of respondents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7382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0"/>
            <a:ext cx="8229600" cy="523869"/>
          </a:xfrm>
        </p:spPr>
        <p:txBody>
          <a:bodyPr>
            <a:noAutofit/>
          </a:bodyPr>
          <a:lstStyle/>
          <a:p>
            <a:r>
              <a:rPr lang="en-GB" sz="2800" i="1" dirty="0" smtClean="0"/>
              <a:t>What needs improvement?</a:t>
            </a:r>
            <a:endParaRPr lang="en-GB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9729" y="995679"/>
            <a:ext cx="8270804" cy="3644053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Lowest levels of satisfaction (over 25% </a:t>
            </a:r>
            <a:r>
              <a:rPr lang="en-GB" sz="2800" dirty="0"/>
              <a:t>of respondents rating </a:t>
            </a:r>
            <a:r>
              <a:rPr lang="en-GB" sz="2800" dirty="0" smtClean="0"/>
              <a:t>very poor needs significant improvement/poor needs some improvement) were</a:t>
            </a:r>
            <a:r>
              <a:rPr lang="en-GB" sz="28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i="1" dirty="0" smtClean="0"/>
              <a:t>Shopping facilities </a:t>
            </a:r>
            <a:r>
              <a:rPr lang="en-GB" sz="2800" dirty="0" smtClean="0"/>
              <a:t>– 36% (78) </a:t>
            </a:r>
            <a:r>
              <a:rPr lang="en-GB" sz="2800" dirty="0"/>
              <a:t>of respondents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i="1" dirty="0" smtClean="0"/>
              <a:t>Condition of roads and pathways </a:t>
            </a:r>
            <a:r>
              <a:rPr lang="en-GB" sz="2800" dirty="0" smtClean="0"/>
              <a:t>– 28% (61) </a:t>
            </a:r>
            <a:r>
              <a:rPr lang="en-GB" sz="2800" dirty="0"/>
              <a:t>of respondents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i="1" dirty="0" smtClean="0"/>
              <a:t>Health facilities </a:t>
            </a:r>
            <a:r>
              <a:rPr lang="en-GB" sz="2800" dirty="0" smtClean="0"/>
              <a:t>– 25% (55) </a:t>
            </a:r>
            <a:r>
              <a:rPr lang="en-GB" sz="2800" dirty="0"/>
              <a:t>of respondents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203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0"/>
            <a:ext cx="8229600" cy="523869"/>
          </a:xfrm>
        </p:spPr>
        <p:txBody>
          <a:bodyPr>
            <a:noAutofit/>
          </a:bodyPr>
          <a:lstStyle/>
          <a:p>
            <a:r>
              <a:rPr lang="en-GB" sz="3200" i="1" dirty="0" smtClean="0"/>
              <a:t>What other issues need improving?</a:t>
            </a:r>
            <a:endParaRPr lang="en-GB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2531" y="973102"/>
            <a:ext cx="8138160" cy="338328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Respondents </a:t>
            </a:r>
            <a:r>
              <a:rPr lang="en-GB" sz="2400" dirty="0"/>
              <a:t>were asked if there </a:t>
            </a:r>
            <a:r>
              <a:rPr lang="en-GB" sz="2400" dirty="0" smtClean="0"/>
              <a:t>were other issues not specifically listed in the questionnaire which were important </a:t>
            </a:r>
            <a:r>
              <a:rPr lang="en-GB" sz="2400" dirty="0"/>
              <a:t>to </a:t>
            </a:r>
            <a:r>
              <a:rPr lang="en-GB" sz="2400" dirty="0" smtClean="0"/>
              <a:t>them and needed improving. 52 made </a:t>
            </a:r>
            <a:r>
              <a:rPr lang="en-GB" sz="2400" dirty="0"/>
              <a:t>a comment </a:t>
            </a:r>
            <a:r>
              <a:rPr lang="en-GB" sz="2400" dirty="0" smtClean="0"/>
              <a:t>and road safety/traffic issues were the main additional points raised: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Road safety (14)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Traffic issues (12)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9963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220491"/>
            <a:ext cx="8229600" cy="523869"/>
          </a:xfrm>
        </p:spPr>
        <p:txBody>
          <a:bodyPr>
            <a:noAutofit/>
          </a:bodyPr>
          <a:lstStyle/>
          <a:p>
            <a:r>
              <a:rPr lang="en-GB" sz="2800" i="1" dirty="0" smtClean="0"/>
              <a:t>Areas requiring improvement – Comments</a:t>
            </a:r>
            <a:r>
              <a:rPr lang="en-GB" sz="3200" i="1" dirty="0" smtClean="0"/>
              <a:t/>
            </a:r>
            <a:br>
              <a:rPr lang="en-GB" sz="3200" i="1" dirty="0" smtClean="0"/>
            </a:br>
            <a:endParaRPr lang="en-GB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1479" y="973100"/>
            <a:ext cx="8138160" cy="3700499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Respondents were asked </a:t>
            </a:r>
            <a:r>
              <a:rPr lang="en-GB" sz="2400" dirty="0" smtClean="0"/>
              <a:t>to comment on any areas requiring improvement, 79 left responses. Examples include:</a:t>
            </a:r>
            <a:endParaRPr lang="en-GB" sz="2400" dirty="0"/>
          </a:p>
          <a:p>
            <a:r>
              <a:rPr lang="en-GB" sz="2400" i="1" dirty="0" smtClean="0"/>
              <a:t>“Roads </a:t>
            </a:r>
            <a:r>
              <a:rPr lang="en-GB" sz="2400" i="1" dirty="0"/>
              <a:t>and pathways in poor state of </a:t>
            </a:r>
            <a:r>
              <a:rPr lang="en-GB" sz="2400" i="1" dirty="0" smtClean="0"/>
              <a:t>repair.”</a:t>
            </a:r>
          </a:p>
          <a:p>
            <a:r>
              <a:rPr lang="en-GB" sz="2400" i="1" dirty="0" smtClean="0"/>
              <a:t>“Better </a:t>
            </a:r>
            <a:r>
              <a:rPr lang="en-GB" sz="2400" i="1" dirty="0"/>
              <a:t>playground equipment for children ages 5 to 15 years </a:t>
            </a:r>
            <a:r>
              <a:rPr lang="en-GB" sz="2400" i="1" dirty="0" smtClean="0"/>
              <a:t>.”</a:t>
            </a:r>
          </a:p>
          <a:p>
            <a:r>
              <a:rPr lang="en-GB" sz="2400" i="1" dirty="0" smtClean="0"/>
              <a:t>“Would </a:t>
            </a:r>
            <a:r>
              <a:rPr lang="en-GB" sz="2400" i="1" dirty="0"/>
              <a:t>be nice to have a shop we </a:t>
            </a:r>
            <a:r>
              <a:rPr lang="en-GB" sz="2400" i="1" dirty="0" smtClean="0"/>
              <a:t>could </a:t>
            </a:r>
            <a:r>
              <a:rPr lang="en-GB" sz="2400" i="1" dirty="0"/>
              <a:t>walk </a:t>
            </a:r>
            <a:r>
              <a:rPr lang="en-GB" sz="2400" i="1" dirty="0" smtClean="0"/>
              <a:t>to.”</a:t>
            </a:r>
          </a:p>
          <a:p>
            <a:r>
              <a:rPr lang="en-GB" sz="2400" i="1" dirty="0" smtClean="0"/>
              <a:t>“A </a:t>
            </a:r>
            <a:r>
              <a:rPr lang="en-GB" sz="2400" i="1" dirty="0"/>
              <a:t>bus service to Monks Cross would be </a:t>
            </a:r>
            <a:r>
              <a:rPr lang="en-GB" sz="2400" i="1" dirty="0" smtClean="0"/>
              <a:t>good.”</a:t>
            </a:r>
          </a:p>
          <a:p>
            <a:r>
              <a:rPr lang="en-GB" sz="2400" i="1" dirty="0" smtClean="0"/>
              <a:t>“Further </a:t>
            </a:r>
            <a:r>
              <a:rPr lang="en-GB" sz="2400" i="1" dirty="0"/>
              <a:t>speed restrictions measures required on main </a:t>
            </a:r>
            <a:r>
              <a:rPr lang="en-GB" sz="2400" i="1" dirty="0" smtClean="0"/>
              <a:t>road.”</a:t>
            </a:r>
          </a:p>
          <a:p>
            <a:r>
              <a:rPr lang="en-GB" sz="2400" i="1" dirty="0" smtClean="0"/>
              <a:t>“The </a:t>
            </a:r>
            <a:r>
              <a:rPr lang="en-GB" sz="2400" i="1" dirty="0"/>
              <a:t>Village needs some low cost/affordable housing for the many young people who will have to leave the area </a:t>
            </a:r>
            <a:r>
              <a:rPr lang="en-GB" sz="2400" i="1" dirty="0" smtClean="0"/>
              <a:t>otherwise.”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4419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1446</TotalTime>
  <Words>870</Words>
  <Application>Microsoft Office PowerPoint</Application>
  <PresentationFormat>On-screen Show (16:9)</PresentationFormat>
  <Paragraphs>175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Helvetica Neue</vt:lpstr>
      <vt:lpstr>Microsoft Sans Serif</vt:lpstr>
      <vt:lpstr>SM-template-20140529</vt:lpstr>
      <vt:lpstr>Data slides</vt:lpstr>
      <vt:lpstr>Response Summary</vt:lpstr>
      <vt:lpstr>PowerPoint Presentation</vt:lpstr>
      <vt:lpstr>Q1: In the context of our village now and in the future, what is important to you and your household?</vt:lpstr>
      <vt:lpstr>What’s important to you?</vt:lpstr>
      <vt:lpstr>What’s important to you?</vt:lpstr>
      <vt:lpstr>Q2: What's good and what needs improvement?</vt:lpstr>
      <vt:lpstr>What’s good?</vt:lpstr>
      <vt:lpstr>What needs improvement?</vt:lpstr>
      <vt:lpstr>What other issues need improving?</vt:lpstr>
      <vt:lpstr>Areas requiring improvement – Comments </vt:lpstr>
      <vt:lpstr>Q3: Vision for Earswick  </vt:lpstr>
      <vt:lpstr>Vision for Earswick  </vt:lpstr>
      <vt:lpstr>Q4a  Would you like to see housing development in Earswick over the next 15 years?</vt:lpstr>
      <vt:lpstr>Q4b  If yes, how many new houses would you like to see in Earswick over the next 15 years?</vt:lpstr>
      <vt:lpstr>Q4b  The following are uncategorised responses received regarding the number of new houses in Earswick over the next 15 years.   </vt:lpstr>
      <vt:lpstr>Q4c  If yes, what type of housing would you like to see?</vt:lpstr>
      <vt:lpstr>Q4d  Would you like to see any other developments in Earswick over the next 15 years?</vt:lpstr>
      <vt:lpstr>Q4e  Other types of developments - Comments</vt:lpstr>
      <vt:lpstr>Key Issues</vt:lpstr>
      <vt:lpstr>Key Issues</vt:lpstr>
      <vt:lpstr>Q6: Responses by Age Group of Households</vt:lpstr>
    </vt:vector>
  </TitlesOfParts>
  <Company>SurveyMonkey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andrew towlerton</cp:lastModifiedBy>
  <cp:revision>118</cp:revision>
  <dcterms:created xsi:type="dcterms:W3CDTF">2014-01-30T23:18:11Z</dcterms:created>
  <dcterms:modified xsi:type="dcterms:W3CDTF">2015-11-29T22:20:15Z</dcterms:modified>
</cp:coreProperties>
</file>