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59" r:id="rId2"/>
    <p:sldMasterId id="2147483664" r:id="rId3"/>
  </p:sldMasterIdLst>
  <p:notesMasterIdLst>
    <p:notesMasterId r:id="rId36"/>
  </p:notesMasterIdLst>
  <p:handoutMasterIdLst>
    <p:handoutMasterId r:id="rId37"/>
  </p:handoutMasterIdLst>
  <p:sldIdLst>
    <p:sldId id="334" r:id="rId4"/>
    <p:sldId id="322" r:id="rId5"/>
    <p:sldId id="323" r:id="rId6"/>
    <p:sldId id="310" r:id="rId7"/>
    <p:sldId id="311" r:id="rId8"/>
    <p:sldId id="288" r:id="rId9"/>
    <p:sldId id="290" r:id="rId10"/>
    <p:sldId id="312" r:id="rId11"/>
    <p:sldId id="291" r:id="rId12"/>
    <p:sldId id="294" r:id="rId13"/>
    <p:sldId id="314" r:id="rId14"/>
    <p:sldId id="313" r:id="rId15"/>
    <p:sldId id="315" r:id="rId16"/>
    <p:sldId id="292" r:id="rId17"/>
    <p:sldId id="299" r:id="rId18"/>
    <p:sldId id="296" r:id="rId19"/>
    <p:sldId id="316" r:id="rId20"/>
    <p:sldId id="317" r:id="rId21"/>
    <p:sldId id="297" r:id="rId22"/>
    <p:sldId id="301" r:id="rId23"/>
    <p:sldId id="305" r:id="rId24"/>
    <p:sldId id="318" r:id="rId25"/>
    <p:sldId id="319" r:id="rId26"/>
    <p:sldId id="303" r:id="rId27"/>
    <p:sldId id="306" r:id="rId28"/>
    <p:sldId id="320" r:id="rId29"/>
    <p:sldId id="308" r:id="rId30"/>
    <p:sldId id="274" r:id="rId31"/>
    <p:sldId id="328" r:id="rId32"/>
    <p:sldId id="337" r:id="rId33"/>
    <p:sldId id="336" r:id="rId34"/>
    <p:sldId id="339" r:id="rId3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6">
          <p15:clr>
            <a:srgbClr val="A4A3A4"/>
          </p15:clr>
        </p15:guide>
        <p15:guide id="2" pos="56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CC"/>
    <a:srgbClr val="FFCCFF"/>
    <a:srgbClr val="FF5050"/>
    <a:srgbClr val="9C3532"/>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9" autoAdjust="0"/>
    <p:restoredTop sz="94660"/>
  </p:normalViewPr>
  <p:slideViewPr>
    <p:cSldViewPr snapToGrid="0" snapToObjects="1">
      <p:cViewPr varScale="1">
        <p:scale>
          <a:sx n="83" d="100"/>
          <a:sy n="83" d="100"/>
        </p:scale>
        <p:origin x="96" y="204"/>
      </p:cViewPr>
      <p:guideLst>
        <p:guide orient="horz" pos="676"/>
        <p:guide pos="56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Ensure that the village continues to be a safe and secure to live in - % of those responding agreeing or strongly agreeing; ranked</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custT="1"/>
      <dgm:spPr/>
      <dgm:t>
        <a:bodyPr/>
        <a:lstStyle/>
        <a:p>
          <a:pPr rtl="0"/>
          <a:r>
            <a:rPr lang="en-GB" sz="2300" dirty="0"/>
            <a:t>Regular dialogue with NY Police (97%)</a:t>
          </a:r>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9D48EC03-8A0B-4D16-A64C-2DAC6CF0FC9E}">
      <dgm:prSet custT="1"/>
      <dgm:spPr/>
      <dgm:t>
        <a:bodyPr/>
        <a:lstStyle/>
        <a:p>
          <a:pPr rtl="0"/>
          <a:r>
            <a:rPr lang="en-GB" sz="2300" dirty="0"/>
            <a:t>Construct security fencing around open areas (60%)</a:t>
          </a:r>
        </a:p>
      </dgm:t>
    </dgm:pt>
    <dgm:pt modelId="{20BAE030-4780-4F49-96C8-0210C8769EC7}" type="sibTrans" cxnId="{19E4064C-BC31-4F6C-BF91-97699C46244C}">
      <dgm:prSet/>
      <dgm:spPr/>
      <dgm:t>
        <a:bodyPr/>
        <a:lstStyle/>
        <a:p>
          <a:endParaRPr lang="en-US"/>
        </a:p>
      </dgm:t>
    </dgm:pt>
    <dgm:pt modelId="{B9C7D010-3B97-4E93-990B-BB323C0B483E}" type="parTrans" cxnId="{19E4064C-BC31-4F6C-BF91-97699C46244C}">
      <dgm:prSet/>
      <dgm:spPr/>
      <dgm:t>
        <a:bodyPr/>
        <a:lstStyle/>
        <a:p>
          <a:endParaRPr lang="en-US"/>
        </a:p>
      </dgm:t>
    </dgm:pt>
    <dgm:pt modelId="{81DCB554-3D42-4F39-A409-DD80E82BFADB}">
      <dgm:prSet custT="1"/>
      <dgm:spPr/>
      <dgm:t>
        <a:bodyPr/>
        <a:lstStyle/>
        <a:p>
          <a:pPr rtl="0"/>
          <a:r>
            <a:rPr lang="en-GB" sz="2300" dirty="0"/>
            <a:t>Work with stakeholders to discourage cold callers (96%) </a:t>
          </a:r>
        </a:p>
      </dgm:t>
    </dgm:pt>
    <dgm:pt modelId="{A1627A63-70C4-46A9-A7F4-5E86EF4842B2}" type="sibTrans" cxnId="{6FC959BC-DB7A-4862-BC21-08AC04889D7B}">
      <dgm:prSet/>
      <dgm:spPr/>
      <dgm:t>
        <a:bodyPr/>
        <a:lstStyle/>
        <a:p>
          <a:endParaRPr lang="en-US"/>
        </a:p>
      </dgm:t>
    </dgm:pt>
    <dgm:pt modelId="{1078924B-48C4-4AD3-99BE-E70F33197A37}" type="parTrans" cxnId="{6FC959BC-DB7A-4862-BC21-08AC04889D7B}">
      <dgm:prSet/>
      <dgm:spPr/>
      <dgm:t>
        <a:bodyPr/>
        <a:lstStyle/>
        <a:p>
          <a:endParaRPr lang="en-US"/>
        </a:p>
      </dgm:t>
    </dgm:pt>
    <dgm:pt modelId="{64B2EBE7-E797-4A5B-BEBA-AA2C3644CFF3}">
      <dgm:prSet custT="1"/>
      <dgm:spPr/>
      <dgm:t>
        <a:bodyPr/>
        <a:lstStyle/>
        <a:p>
          <a:pPr rtl="0"/>
          <a:r>
            <a:rPr lang="en-GB" sz="2300" dirty="0"/>
            <a:t>Support Neighbourhood Watch Scheme (92%)</a:t>
          </a:r>
        </a:p>
      </dgm:t>
    </dgm:pt>
    <dgm:pt modelId="{4974A18B-E503-4A00-83BA-292F26B7A1BB}" type="sibTrans" cxnId="{D961AF6C-FB77-451B-B437-48C2A715C514}">
      <dgm:prSet/>
      <dgm:spPr/>
      <dgm:t>
        <a:bodyPr/>
        <a:lstStyle/>
        <a:p>
          <a:endParaRPr lang="en-US"/>
        </a:p>
      </dgm:t>
    </dgm:pt>
    <dgm:pt modelId="{79BE9D10-9A9C-493B-A053-2C15313F2622}" type="parTrans" cxnId="{D961AF6C-FB77-451B-B437-48C2A715C514}">
      <dgm:prSet/>
      <dgm:spPr/>
      <dgm:t>
        <a:bodyPr/>
        <a:lstStyle/>
        <a:p>
          <a:endParaRPr lang="en-US"/>
        </a:p>
      </dgm:t>
    </dgm:pt>
    <dgm:pt modelId="{04BE9F3A-29EA-4553-9A17-E58A870BC1CA}">
      <dgm:prSet custT="1"/>
      <dgm:spPr/>
      <dgm:t>
        <a:bodyPr/>
        <a:lstStyle/>
        <a:p>
          <a:pPr rtl="0"/>
          <a:r>
            <a:rPr lang="en-GB" sz="2300" dirty="0"/>
            <a:t>Any new developments to include appropriate security measures (87%)</a:t>
          </a:r>
        </a:p>
      </dgm:t>
    </dgm:pt>
    <dgm:pt modelId="{8EAD3D73-3500-4FD0-B5C4-E5821DC952EF}" type="sibTrans" cxnId="{5D6D62DA-4CE4-4A8A-9099-5B65BD331E4F}">
      <dgm:prSet/>
      <dgm:spPr/>
      <dgm:t>
        <a:bodyPr/>
        <a:lstStyle/>
        <a:p>
          <a:endParaRPr lang="en-US"/>
        </a:p>
      </dgm:t>
    </dgm:pt>
    <dgm:pt modelId="{A8BA2DAC-2E8A-4A18-B48B-625308E9EC68}" type="parTrans" cxnId="{5D6D62DA-4CE4-4A8A-9099-5B65BD331E4F}">
      <dgm:prSet/>
      <dgm:spPr/>
      <dgm:t>
        <a:bodyPr/>
        <a:lstStyle/>
        <a:p>
          <a:endParaRPr lang="en-US"/>
        </a:p>
      </dgm:t>
    </dgm:pt>
    <dgm:pt modelId="{710F60A2-A285-4F78-BA2B-5E3EA7A1164F}">
      <dgm:prSet custT="1"/>
      <dgm:spPr/>
      <dgm:t>
        <a:bodyPr/>
        <a:lstStyle/>
        <a:p>
          <a:pPr rtl="0"/>
          <a:r>
            <a:rPr lang="en-GB" sz="2300" b="0" dirty="0"/>
            <a:t>Improved security measures around village hall (72%)</a:t>
          </a:r>
          <a:endParaRPr lang="en-GB" sz="2300" dirty="0"/>
        </a:p>
      </dgm:t>
    </dgm:pt>
    <dgm:pt modelId="{7021D01C-40CA-435F-9DDC-FC3BBCDCF0AA}" type="sibTrans" cxnId="{B790E898-1434-4E00-9672-BA9F098FC8C0}">
      <dgm:prSet/>
      <dgm:spPr/>
      <dgm:t>
        <a:bodyPr/>
        <a:lstStyle/>
        <a:p>
          <a:endParaRPr lang="en-US"/>
        </a:p>
      </dgm:t>
    </dgm:pt>
    <dgm:pt modelId="{84128D68-2977-44FB-B92C-B1028C40442D}" type="parTrans" cxnId="{B790E898-1434-4E00-9672-BA9F098FC8C0}">
      <dgm:prSet/>
      <dgm:spPr/>
      <dgm:t>
        <a:bodyPr/>
        <a:lstStyle/>
        <a:p>
          <a:endParaRPr lang="en-US"/>
        </a:p>
      </dgm:t>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dgm:presLayoutVars>
          <dgm:bulletEnabled val="1"/>
        </dgm:presLayoutVars>
      </dgm:prSet>
      <dgm:spPr/>
    </dgm:pt>
  </dgm:ptLst>
  <dgm:cxnLst>
    <dgm:cxn modelId="{1929402C-D1AF-4F9E-9443-1FED6CA30668}" type="presOf" srcId="{141B2F98-0709-454E-8BEF-A7A78D0763B3}" destId="{93CA0DCA-B976-41A8-93E6-732574675F5A}" srcOrd="0" destOrd="0" presId="urn:microsoft.com/office/officeart/2005/8/layout/hList1"/>
    <dgm:cxn modelId="{0AB70AB3-97A7-4172-BE1B-C61003106BB9}" srcId="{2E026BC4-4E49-4C9E-B3B6-E60CA44CD5A5}" destId="{141B2F98-0709-454E-8BEF-A7A78D0763B3}" srcOrd="0" destOrd="0" parTransId="{F819E8FF-89C1-4518-9657-DA0167A9B214}" sibTransId="{3432162B-4B16-4643-A638-D5975399DB65}"/>
    <dgm:cxn modelId="{93EE004E-CAE0-45F2-BE04-C03E57AE6095}" srcId="{16FC86AF-F63E-447D-983A-2A37D2FFE9BA}" destId="{2E026BC4-4E49-4C9E-B3B6-E60CA44CD5A5}" srcOrd="0" destOrd="0" parTransId="{109BD185-C4B9-468C-AD81-864E2677222C}" sibTransId="{98E38218-68BD-491D-BCF6-062BD797D617}"/>
    <dgm:cxn modelId="{02D06F88-52FC-4DFE-8898-54D53823A02A}" type="presOf" srcId="{64B2EBE7-E797-4A5B-BEBA-AA2C3644CFF3}" destId="{93CA0DCA-B976-41A8-93E6-732574675F5A}" srcOrd="0" destOrd="2" presId="urn:microsoft.com/office/officeart/2005/8/layout/hList1"/>
    <dgm:cxn modelId="{B5EC8A51-0A2F-4BC8-BA4A-6797B6D7D225}" type="presOf" srcId="{9D48EC03-8A0B-4D16-A64C-2DAC6CF0FC9E}" destId="{93CA0DCA-B976-41A8-93E6-732574675F5A}" srcOrd="0" destOrd="5" presId="urn:microsoft.com/office/officeart/2005/8/layout/hList1"/>
    <dgm:cxn modelId="{9DBF4A20-A19E-4220-BD62-FCB988D1EFBD}" type="presOf" srcId="{16FC86AF-F63E-447D-983A-2A37D2FFE9BA}" destId="{3AFF8B31-0A0A-497F-A3AE-F5373E977ED0}" srcOrd="0" destOrd="0" presId="urn:microsoft.com/office/officeart/2005/8/layout/hList1"/>
    <dgm:cxn modelId="{75B281F5-06D1-45D9-BD66-2FA94B195CF1}" type="presOf" srcId="{710F60A2-A285-4F78-BA2B-5E3EA7A1164F}" destId="{93CA0DCA-B976-41A8-93E6-732574675F5A}" srcOrd="0" destOrd="4" presId="urn:microsoft.com/office/officeart/2005/8/layout/hList1"/>
    <dgm:cxn modelId="{19E4064C-BC31-4F6C-BF91-97699C46244C}" srcId="{2E026BC4-4E49-4C9E-B3B6-E60CA44CD5A5}" destId="{9D48EC03-8A0B-4D16-A64C-2DAC6CF0FC9E}" srcOrd="5" destOrd="0" parTransId="{B9C7D010-3B97-4E93-990B-BB323C0B483E}" sibTransId="{20BAE030-4780-4F49-96C8-0210C8769EC7}"/>
    <dgm:cxn modelId="{881767FB-5C05-4E83-9910-B48BF83AFEFE}" type="presOf" srcId="{04BE9F3A-29EA-4553-9A17-E58A870BC1CA}" destId="{93CA0DCA-B976-41A8-93E6-732574675F5A}" srcOrd="0" destOrd="3" presId="urn:microsoft.com/office/officeart/2005/8/layout/hList1"/>
    <dgm:cxn modelId="{B790E898-1434-4E00-9672-BA9F098FC8C0}" srcId="{2E026BC4-4E49-4C9E-B3B6-E60CA44CD5A5}" destId="{710F60A2-A285-4F78-BA2B-5E3EA7A1164F}" srcOrd="4" destOrd="0" parTransId="{84128D68-2977-44FB-B92C-B1028C40442D}" sibTransId="{7021D01C-40CA-435F-9DDC-FC3BBCDCF0AA}"/>
    <dgm:cxn modelId="{5D6D62DA-4CE4-4A8A-9099-5B65BD331E4F}" srcId="{2E026BC4-4E49-4C9E-B3B6-E60CA44CD5A5}" destId="{04BE9F3A-29EA-4553-9A17-E58A870BC1CA}" srcOrd="3" destOrd="0" parTransId="{A8BA2DAC-2E8A-4A18-B48B-625308E9EC68}" sibTransId="{8EAD3D73-3500-4FD0-B5C4-E5821DC952EF}"/>
    <dgm:cxn modelId="{EB522C30-F481-415B-9DCC-0DBC4DD59235}" type="presOf" srcId="{2E026BC4-4E49-4C9E-B3B6-E60CA44CD5A5}" destId="{E638B70E-FA74-462D-BF97-D503AD308BB1}" srcOrd="0" destOrd="0" presId="urn:microsoft.com/office/officeart/2005/8/layout/hList1"/>
    <dgm:cxn modelId="{D961AF6C-FB77-451B-B437-48C2A715C514}" srcId="{2E026BC4-4E49-4C9E-B3B6-E60CA44CD5A5}" destId="{64B2EBE7-E797-4A5B-BEBA-AA2C3644CFF3}" srcOrd="2" destOrd="0" parTransId="{79BE9D10-9A9C-493B-A053-2C15313F2622}" sibTransId="{4974A18B-E503-4A00-83BA-292F26B7A1BB}"/>
    <dgm:cxn modelId="{0A1B2DBC-4595-44E7-83E9-C7C1D8E83201}" type="presOf" srcId="{81DCB554-3D42-4F39-A409-DD80E82BFADB}" destId="{93CA0DCA-B976-41A8-93E6-732574675F5A}" srcOrd="0" destOrd="1" presId="urn:microsoft.com/office/officeart/2005/8/layout/hList1"/>
    <dgm:cxn modelId="{6FC959BC-DB7A-4862-BC21-08AC04889D7B}" srcId="{2E026BC4-4E49-4C9E-B3B6-E60CA44CD5A5}" destId="{81DCB554-3D42-4F39-A409-DD80E82BFADB}" srcOrd="1" destOrd="0" parTransId="{1078924B-48C4-4AD3-99BE-E70F33197A37}" sibTransId="{A1627A63-70C4-46A9-A7F4-5E86EF4842B2}"/>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Protect our open space and the landscape - % of those responding agreeing or strongly agreeing - ranked</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custT="1"/>
      <dgm:spPr/>
      <dgm:t>
        <a:bodyPr/>
        <a:lstStyle/>
        <a:p>
          <a:pPr rtl="0"/>
          <a:r>
            <a:rPr lang="en-GB" sz="1900" b="0" dirty="0"/>
            <a:t>Develop a strategy to minimise/eradicate dog fouling on footpaths and open spaces (96%)</a:t>
          </a:r>
          <a:endParaRPr lang="en-GB" sz="1900" dirty="0"/>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422A0FAB-D4A1-4397-935C-E10FEC4BD284}">
      <dgm:prSet/>
      <dgm:spPr/>
      <dgm:t>
        <a:bodyPr/>
        <a:lstStyle/>
        <a:p>
          <a:pPr rtl="0"/>
          <a:endParaRPr lang="en-GB" sz="1800" dirty="0"/>
        </a:p>
      </dgm:t>
    </dgm:pt>
    <dgm:pt modelId="{41368AEB-DC4A-47B1-AD79-E3F9060A8543}" type="parTrans" cxnId="{C2CE509E-F4D4-4316-AEFD-EC9EEAA7F07E}">
      <dgm:prSet/>
      <dgm:spPr/>
    </dgm:pt>
    <dgm:pt modelId="{B42D23BD-DF97-4ABF-B177-668F97A74F3D}" type="sibTrans" cxnId="{C2CE509E-F4D4-4316-AEFD-EC9EEAA7F07E}">
      <dgm:prSet/>
      <dgm:spPr/>
    </dgm:pt>
    <dgm:pt modelId="{6D7D31A2-B9BC-42E5-9C82-E223A60F0D04}">
      <dgm:prSet custT="1"/>
      <dgm:spPr/>
      <dgm:t>
        <a:bodyPr/>
        <a:lstStyle/>
        <a:p>
          <a:pPr rtl="0"/>
          <a:r>
            <a:rPr lang="en-GB" sz="1900" dirty="0"/>
            <a:t>Protect and wherever possible enhance wildlife sites (95%)</a:t>
          </a:r>
        </a:p>
      </dgm:t>
    </dgm:pt>
    <dgm:pt modelId="{B5ABA0B3-E694-4503-A2D9-29A83111DFF8}" type="parTrans" cxnId="{B130AFA0-0E25-4EAB-B835-E7F35668FFEE}">
      <dgm:prSet/>
      <dgm:spPr/>
    </dgm:pt>
    <dgm:pt modelId="{74BBAD92-7DD3-43D4-8CAA-298D4FFAF168}" type="sibTrans" cxnId="{B130AFA0-0E25-4EAB-B835-E7F35668FFEE}">
      <dgm:prSet/>
      <dgm:spPr/>
    </dgm:pt>
    <dgm:pt modelId="{7129ECCC-9D62-40C9-9BCC-37BF82BA29D1}">
      <dgm:prSet custT="1"/>
      <dgm:spPr/>
      <dgm:t>
        <a:bodyPr/>
        <a:lstStyle/>
        <a:p>
          <a:pPr rtl="0"/>
          <a:r>
            <a:rPr lang="en-GB" sz="1900" dirty="0"/>
            <a:t>Protect our landscape (94%)</a:t>
          </a:r>
        </a:p>
      </dgm:t>
    </dgm:pt>
    <dgm:pt modelId="{451A196D-B64D-42C2-B39D-8C9B98C6CA92}" type="parTrans" cxnId="{4D69A599-5353-4FA9-A84A-0582B1D6A5AA}">
      <dgm:prSet/>
      <dgm:spPr/>
      <dgm:t>
        <a:bodyPr/>
        <a:lstStyle/>
        <a:p>
          <a:endParaRPr lang="en-US"/>
        </a:p>
      </dgm:t>
    </dgm:pt>
    <dgm:pt modelId="{C684E950-201D-41E0-9185-3D80BEC1EF38}" type="sibTrans" cxnId="{4D69A599-5353-4FA9-A84A-0582B1D6A5AA}">
      <dgm:prSet/>
      <dgm:spPr/>
      <dgm:t>
        <a:bodyPr/>
        <a:lstStyle/>
        <a:p>
          <a:endParaRPr lang="en-US"/>
        </a:p>
      </dgm:t>
    </dgm:pt>
    <dgm:pt modelId="{03D3A243-9125-4073-AF04-DBE6B0C440A9}">
      <dgm:prSet custT="1"/>
      <dgm:spPr/>
      <dgm:t>
        <a:bodyPr/>
        <a:lstStyle/>
        <a:p>
          <a:pPr rtl="0"/>
          <a:r>
            <a:rPr lang="en-GB" sz="1900" b="0" dirty="0"/>
            <a:t>Enhance and maintain open space (95%)</a:t>
          </a:r>
          <a:endParaRPr lang="en-GB" sz="1900" dirty="0"/>
        </a:p>
      </dgm:t>
    </dgm:pt>
    <dgm:pt modelId="{968D468A-666A-4388-BE6D-CEC93A57CBB2}" type="parTrans" cxnId="{F6DB31F2-FB67-4F40-84C8-0E86A37005A4}">
      <dgm:prSet/>
      <dgm:spPr/>
    </dgm:pt>
    <dgm:pt modelId="{6010C323-5E2B-489B-934B-037E775235C7}" type="sibTrans" cxnId="{F6DB31F2-FB67-4F40-84C8-0E86A37005A4}">
      <dgm:prSet/>
      <dgm:spPr/>
    </dgm:pt>
    <dgm:pt modelId="{5DD89279-8718-4154-A2F4-792F3A82387A}">
      <dgm:prSet custT="1"/>
      <dgm:spPr/>
      <dgm:t>
        <a:bodyPr/>
        <a:lstStyle/>
        <a:p>
          <a:pPr rtl="0"/>
          <a:r>
            <a:rPr lang="en-GB" sz="1900" dirty="0"/>
            <a:t>Ensure that all minimise there visual impact (93%)</a:t>
          </a:r>
        </a:p>
      </dgm:t>
    </dgm:pt>
    <dgm:pt modelId="{1FC0C191-1999-4515-ACF1-DB35A9A0566E}" type="parTrans" cxnId="{B6A2B036-6737-4F9B-9EE4-C7983DFDA742}">
      <dgm:prSet/>
      <dgm:spPr/>
    </dgm:pt>
    <dgm:pt modelId="{5F855F8B-4D9C-463B-813B-CCFB1B6B10DE}" type="sibTrans" cxnId="{B6A2B036-6737-4F9B-9EE4-C7983DFDA742}">
      <dgm:prSet/>
      <dgm:spPr/>
    </dgm:pt>
    <dgm:pt modelId="{6D0688BB-BBF1-4FF4-8675-6A1B52EF7F78}">
      <dgm:prSet custT="1"/>
      <dgm:spPr/>
      <dgm:t>
        <a:bodyPr/>
        <a:lstStyle/>
        <a:p>
          <a:pPr rtl="0"/>
          <a:r>
            <a:rPr lang="en-GB" sz="1900" b="0" dirty="0"/>
            <a:t>Ensure that any development includes an environmental assessment of their impact on woodlands, hedgerows, views etc. (91%)</a:t>
          </a:r>
          <a:endParaRPr lang="en-GB" sz="1900" dirty="0"/>
        </a:p>
      </dgm:t>
    </dgm:pt>
    <dgm:pt modelId="{2089EA51-60A1-4D2A-B5C4-359A522829AB}" type="parTrans" cxnId="{3F1AE8B6-AB0F-4B8C-861C-DC30EC7D2034}">
      <dgm:prSet/>
      <dgm:spPr/>
    </dgm:pt>
    <dgm:pt modelId="{83831EBB-9F28-45EA-AB7B-FB4A8D0239D7}" type="sibTrans" cxnId="{3F1AE8B6-AB0F-4B8C-861C-DC30EC7D2034}">
      <dgm:prSet/>
      <dgm:spPr/>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dgm:presLayoutVars>
          <dgm:bulletEnabled val="1"/>
        </dgm:presLayoutVars>
      </dgm:prSet>
      <dgm:spPr/>
    </dgm:pt>
  </dgm:ptLst>
  <dgm:cxnLst>
    <dgm:cxn modelId="{C2CE509E-F4D4-4316-AEFD-EC9EEAA7F07E}" srcId="{2E026BC4-4E49-4C9E-B3B6-E60CA44CD5A5}" destId="{422A0FAB-D4A1-4397-935C-E10FEC4BD284}" srcOrd="6" destOrd="0" parTransId="{41368AEB-DC4A-47B1-AD79-E3F9060A8543}" sibTransId="{B42D23BD-DF97-4ABF-B177-668F97A74F3D}"/>
    <dgm:cxn modelId="{13B582FB-B869-4448-A7FC-5EA377ED01E1}" type="presOf" srcId="{422A0FAB-D4A1-4397-935C-E10FEC4BD284}" destId="{93CA0DCA-B976-41A8-93E6-732574675F5A}" srcOrd="0" destOrd="6" presId="urn:microsoft.com/office/officeart/2005/8/layout/hList1"/>
    <dgm:cxn modelId="{B130AFA0-0E25-4EAB-B835-E7F35668FFEE}" srcId="{2E026BC4-4E49-4C9E-B3B6-E60CA44CD5A5}" destId="{6D7D31A2-B9BC-42E5-9C82-E223A60F0D04}" srcOrd="2" destOrd="0" parTransId="{B5ABA0B3-E694-4503-A2D9-29A83111DFF8}" sibTransId="{74BBAD92-7DD3-43D4-8CAA-298D4FFAF168}"/>
    <dgm:cxn modelId="{3F1AE8B6-AB0F-4B8C-861C-DC30EC7D2034}" srcId="{2E026BC4-4E49-4C9E-B3B6-E60CA44CD5A5}" destId="{6D0688BB-BBF1-4FF4-8675-6A1B52EF7F78}" srcOrd="5" destOrd="0" parTransId="{2089EA51-60A1-4D2A-B5C4-359A522829AB}" sibTransId="{83831EBB-9F28-45EA-AB7B-FB4A8D0239D7}"/>
    <dgm:cxn modelId="{1929402C-D1AF-4F9E-9443-1FED6CA30668}" type="presOf" srcId="{141B2F98-0709-454E-8BEF-A7A78D0763B3}" destId="{93CA0DCA-B976-41A8-93E6-732574675F5A}" srcOrd="0" destOrd="0" presId="urn:microsoft.com/office/officeart/2005/8/layout/hList1"/>
    <dgm:cxn modelId="{07CD6689-10B3-4356-8AEB-8ED57F090999}" type="presOf" srcId="{03D3A243-9125-4073-AF04-DBE6B0C440A9}" destId="{93CA0DCA-B976-41A8-93E6-732574675F5A}" srcOrd="0" destOrd="1" presId="urn:microsoft.com/office/officeart/2005/8/layout/hList1"/>
    <dgm:cxn modelId="{B6A2B036-6737-4F9B-9EE4-C7983DFDA742}" srcId="{2E026BC4-4E49-4C9E-B3B6-E60CA44CD5A5}" destId="{5DD89279-8718-4154-A2F4-792F3A82387A}" srcOrd="4" destOrd="0" parTransId="{1FC0C191-1999-4515-ACF1-DB35A9A0566E}" sibTransId="{5F855F8B-4D9C-463B-813B-CCFB1B6B10DE}"/>
    <dgm:cxn modelId="{4D69A599-5353-4FA9-A84A-0582B1D6A5AA}" srcId="{2E026BC4-4E49-4C9E-B3B6-E60CA44CD5A5}" destId="{7129ECCC-9D62-40C9-9BCC-37BF82BA29D1}" srcOrd="3" destOrd="0" parTransId="{451A196D-B64D-42C2-B39D-8C9B98C6CA92}" sibTransId="{C684E950-201D-41E0-9185-3D80BEC1EF38}"/>
    <dgm:cxn modelId="{582C4074-0D81-417F-903E-7F6087C0961E}" type="presOf" srcId="{6D7D31A2-B9BC-42E5-9C82-E223A60F0D04}" destId="{93CA0DCA-B976-41A8-93E6-732574675F5A}" srcOrd="0" destOrd="2" presId="urn:microsoft.com/office/officeart/2005/8/layout/hList1"/>
    <dgm:cxn modelId="{038A70BD-4B8C-4A3B-BCEC-205B7709D526}" type="presOf" srcId="{7129ECCC-9D62-40C9-9BCC-37BF82BA29D1}" destId="{93CA0DCA-B976-41A8-93E6-732574675F5A}" srcOrd="0" destOrd="3" presId="urn:microsoft.com/office/officeart/2005/8/layout/hList1"/>
    <dgm:cxn modelId="{F13C96D0-5B85-45E7-B79B-DA2C993187C5}" type="presOf" srcId="{6D0688BB-BBF1-4FF4-8675-6A1B52EF7F78}" destId="{93CA0DCA-B976-41A8-93E6-732574675F5A}" srcOrd="0" destOrd="5" presId="urn:microsoft.com/office/officeart/2005/8/layout/hList1"/>
    <dgm:cxn modelId="{93EE004E-CAE0-45F2-BE04-C03E57AE6095}" srcId="{16FC86AF-F63E-447D-983A-2A37D2FFE9BA}" destId="{2E026BC4-4E49-4C9E-B3B6-E60CA44CD5A5}" srcOrd="0" destOrd="0" parTransId="{109BD185-C4B9-468C-AD81-864E2677222C}" sibTransId="{98E38218-68BD-491D-BCF6-062BD797D617}"/>
    <dgm:cxn modelId="{37FB3029-1371-4C60-8AF7-36D7D70FD26E}" type="presOf" srcId="{5DD89279-8718-4154-A2F4-792F3A82387A}" destId="{93CA0DCA-B976-41A8-93E6-732574675F5A}" srcOrd="0" destOrd="4" presId="urn:microsoft.com/office/officeart/2005/8/layout/hList1"/>
    <dgm:cxn modelId="{0AB70AB3-97A7-4172-BE1B-C61003106BB9}" srcId="{2E026BC4-4E49-4C9E-B3B6-E60CA44CD5A5}" destId="{141B2F98-0709-454E-8BEF-A7A78D0763B3}" srcOrd="0" destOrd="0" parTransId="{F819E8FF-89C1-4518-9657-DA0167A9B214}" sibTransId="{3432162B-4B16-4643-A638-D5975399DB65}"/>
    <dgm:cxn modelId="{9DBF4A20-A19E-4220-BD62-FCB988D1EFBD}" type="presOf" srcId="{16FC86AF-F63E-447D-983A-2A37D2FFE9BA}" destId="{3AFF8B31-0A0A-497F-A3AE-F5373E977ED0}" srcOrd="0" destOrd="0" presId="urn:microsoft.com/office/officeart/2005/8/layout/hList1"/>
    <dgm:cxn modelId="{F6DB31F2-FB67-4F40-84C8-0E86A37005A4}" srcId="{2E026BC4-4E49-4C9E-B3B6-E60CA44CD5A5}" destId="{03D3A243-9125-4073-AF04-DBE6B0C440A9}" srcOrd="1" destOrd="0" parTransId="{968D468A-666A-4388-BE6D-CEC93A57CBB2}" sibTransId="{6010C323-5E2B-489B-934B-037E775235C7}"/>
    <dgm:cxn modelId="{EB522C30-F481-415B-9DCC-0DBC4DD59235}" type="presOf" srcId="{2E026BC4-4E49-4C9E-B3B6-E60CA44CD5A5}" destId="{E638B70E-FA74-462D-BF97-D503AD308BB1}" srcOrd="0" destOrd="0" presId="urn:microsoft.com/office/officeart/2005/8/layout/hList1"/>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Protect our open space and the landscape - % of those responding agreeing or strongly agreeing – ranked </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custT="1"/>
      <dgm:spPr/>
      <dgm:t>
        <a:bodyPr/>
        <a:lstStyle/>
        <a:p>
          <a:pPr rtl="0"/>
          <a:r>
            <a:rPr lang="en-GB" sz="2100" dirty="0"/>
            <a:t>Ensure any application to fell significant trees is supported by evidence (91%)</a:t>
          </a:r>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1D6192A6-E075-47F6-97CB-1FAB73B2A4CE}">
      <dgm:prSet custT="1"/>
      <dgm:spPr/>
      <dgm:t>
        <a:bodyPr/>
        <a:lstStyle/>
        <a:p>
          <a:pPr rtl="0"/>
          <a:r>
            <a:rPr lang="en-GB" sz="2100" dirty="0"/>
            <a:t>Encourage in development the use of soft landscaping (90%)</a:t>
          </a:r>
        </a:p>
      </dgm:t>
    </dgm:pt>
    <dgm:pt modelId="{6F8CF7F0-E007-4417-ACBC-64D17A48D588}" type="parTrans" cxnId="{87CA4327-9C22-4468-98F9-BDF110CF0773}">
      <dgm:prSet/>
      <dgm:spPr/>
      <dgm:t>
        <a:bodyPr/>
        <a:lstStyle/>
        <a:p>
          <a:endParaRPr lang="en-GB"/>
        </a:p>
      </dgm:t>
    </dgm:pt>
    <dgm:pt modelId="{060C92BF-102F-40EC-9377-7F5C05B63764}" type="sibTrans" cxnId="{87CA4327-9C22-4468-98F9-BDF110CF0773}">
      <dgm:prSet/>
      <dgm:spPr/>
      <dgm:t>
        <a:bodyPr/>
        <a:lstStyle/>
        <a:p>
          <a:endParaRPr lang="en-GB"/>
        </a:p>
      </dgm:t>
    </dgm:pt>
    <dgm:pt modelId="{8E7B286F-3D69-4121-8C85-AB715950933B}">
      <dgm:prSet custT="1"/>
      <dgm:spPr/>
      <dgm:t>
        <a:bodyPr/>
        <a:lstStyle/>
        <a:p>
          <a:pPr rtl="0"/>
          <a:r>
            <a:rPr lang="en-GB" sz="2100" dirty="0"/>
            <a:t>Protect as much of the Green Belt (90%)</a:t>
          </a:r>
        </a:p>
      </dgm:t>
    </dgm:pt>
    <dgm:pt modelId="{FF47582C-20D2-4068-9C1F-E9F7272D0AC8}" type="parTrans" cxnId="{E27008E1-A2BE-4DDF-955F-DB04695CE39B}">
      <dgm:prSet/>
      <dgm:spPr/>
      <dgm:t>
        <a:bodyPr/>
        <a:lstStyle/>
        <a:p>
          <a:endParaRPr lang="en-US"/>
        </a:p>
      </dgm:t>
    </dgm:pt>
    <dgm:pt modelId="{27F5DC0F-212A-4F47-83BC-9AC55F5C2ACF}" type="sibTrans" cxnId="{E27008E1-A2BE-4DDF-955F-DB04695CE39B}">
      <dgm:prSet/>
      <dgm:spPr/>
      <dgm:t>
        <a:bodyPr/>
        <a:lstStyle/>
        <a:p>
          <a:endParaRPr lang="en-US"/>
        </a:p>
      </dgm:t>
    </dgm:pt>
    <dgm:pt modelId="{3BA09D03-87BC-4B79-89DB-F7ACC39880CC}">
      <dgm:prSet custT="1"/>
      <dgm:spPr/>
      <dgm:t>
        <a:bodyPr/>
        <a:lstStyle/>
        <a:p>
          <a:pPr rtl="0"/>
          <a:r>
            <a:rPr lang="en-GB" sz="2100" dirty="0"/>
            <a:t>Ensure that development do not have an impact on habitats and wildlife sites (90%)</a:t>
          </a:r>
          <a:endParaRPr lang="en-US" sz="2100" dirty="0"/>
        </a:p>
      </dgm:t>
    </dgm:pt>
    <dgm:pt modelId="{BD03AD8E-24D6-4F52-A4CC-642197DAA16F}" type="parTrans" cxnId="{B6A89816-7187-4E73-850A-BAFBDDBEED4E}">
      <dgm:prSet/>
      <dgm:spPr/>
      <dgm:t>
        <a:bodyPr/>
        <a:lstStyle/>
        <a:p>
          <a:endParaRPr lang="en-US"/>
        </a:p>
      </dgm:t>
    </dgm:pt>
    <dgm:pt modelId="{69909F3A-433A-4B60-A29B-5D7C619F2645}" type="sibTrans" cxnId="{B6A89816-7187-4E73-850A-BAFBDDBEED4E}">
      <dgm:prSet/>
      <dgm:spPr/>
      <dgm:t>
        <a:bodyPr/>
        <a:lstStyle/>
        <a:p>
          <a:endParaRPr lang="en-US"/>
        </a:p>
      </dgm:t>
    </dgm:pt>
    <dgm:pt modelId="{6CB4ED5A-CB3C-40B9-AA75-86A5D1355E6F}">
      <dgm:prSet/>
      <dgm:spPr/>
      <dgm:t>
        <a:bodyPr/>
        <a:lstStyle/>
        <a:p>
          <a:pPr rtl="0"/>
          <a:endParaRPr lang="en-GB" sz="2000" dirty="0"/>
        </a:p>
      </dgm:t>
    </dgm:pt>
    <dgm:pt modelId="{10CD84BC-CC0D-42BB-99C6-443EC6FA780D}" type="parTrans" cxnId="{7F9A7B08-BDCA-4F4B-9BAE-8189162693B8}">
      <dgm:prSet/>
      <dgm:spPr/>
    </dgm:pt>
    <dgm:pt modelId="{C2785543-EFC4-42F2-8B0C-AA38FB6859BA}" type="sibTrans" cxnId="{7F9A7B08-BDCA-4F4B-9BAE-8189162693B8}">
      <dgm:prSet/>
      <dgm:spPr/>
    </dgm:pt>
    <dgm:pt modelId="{61A39601-438A-4386-8AA5-DB3F058B02A6}">
      <dgm:prSet custT="1"/>
      <dgm:spPr/>
      <dgm:t>
        <a:bodyPr/>
        <a:lstStyle/>
        <a:p>
          <a:pPr rtl="0"/>
          <a:r>
            <a:rPr lang="en-GB" sz="2100" dirty="0"/>
            <a:t>Protect the unique character of our village (91%)</a:t>
          </a:r>
        </a:p>
      </dgm:t>
    </dgm:pt>
    <dgm:pt modelId="{4DE594C5-FD71-486E-A34C-88C69AD54FAB}" type="parTrans" cxnId="{A8D979F6-1520-40EE-BE57-E6FE6ACCFF42}">
      <dgm:prSet/>
      <dgm:spPr/>
      <dgm:t>
        <a:bodyPr/>
        <a:lstStyle/>
        <a:p>
          <a:endParaRPr lang="en-US"/>
        </a:p>
      </dgm:t>
    </dgm:pt>
    <dgm:pt modelId="{70323B91-CE72-44D1-A975-9DD95E509AA7}" type="sibTrans" cxnId="{A8D979F6-1520-40EE-BE57-E6FE6ACCFF42}">
      <dgm:prSet/>
      <dgm:spPr/>
      <dgm:t>
        <a:bodyPr/>
        <a:lstStyle/>
        <a:p>
          <a:endParaRPr lang="en-US"/>
        </a:p>
      </dgm:t>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dgm:presLayoutVars>
          <dgm:bulletEnabled val="1"/>
        </dgm:presLayoutVars>
      </dgm:prSet>
      <dgm:spPr/>
    </dgm:pt>
  </dgm:ptLst>
  <dgm:cxnLst>
    <dgm:cxn modelId="{87CA4327-9C22-4468-98F9-BDF110CF0773}" srcId="{2E026BC4-4E49-4C9E-B3B6-E60CA44CD5A5}" destId="{1D6192A6-E075-47F6-97CB-1FAB73B2A4CE}" srcOrd="2" destOrd="0" parTransId="{6F8CF7F0-E007-4417-ACBC-64D17A48D588}" sibTransId="{060C92BF-102F-40EC-9377-7F5C05B63764}"/>
    <dgm:cxn modelId="{1929402C-D1AF-4F9E-9443-1FED6CA30668}" type="presOf" srcId="{141B2F98-0709-454E-8BEF-A7A78D0763B3}" destId="{93CA0DCA-B976-41A8-93E6-732574675F5A}" srcOrd="0" destOrd="0" presId="urn:microsoft.com/office/officeart/2005/8/layout/hList1"/>
    <dgm:cxn modelId="{0AB70AB3-97A7-4172-BE1B-C61003106BB9}" srcId="{2E026BC4-4E49-4C9E-B3B6-E60CA44CD5A5}" destId="{141B2F98-0709-454E-8BEF-A7A78D0763B3}" srcOrd="0" destOrd="0" parTransId="{F819E8FF-89C1-4518-9657-DA0167A9B214}" sibTransId="{3432162B-4B16-4643-A638-D5975399DB65}"/>
    <dgm:cxn modelId="{93EE004E-CAE0-45F2-BE04-C03E57AE6095}" srcId="{16FC86AF-F63E-447D-983A-2A37D2FFE9BA}" destId="{2E026BC4-4E49-4C9E-B3B6-E60CA44CD5A5}" srcOrd="0" destOrd="0" parTransId="{109BD185-C4B9-468C-AD81-864E2677222C}" sibTransId="{98E38218-68BD-491D-BCF6-062BD797D617}"/>
    <dgm:cxn modelId="{9DBF4A20-A19E-4220-BD62-FCB988D1EFBD}" type="presOf" srcId="{16FC86AF-F63E-447D-983A-2A37D2FFE9BA}" destId="{3AFF8B31-0A0A-497F-A3AE-F5373E977ED0}" srcOrd="0" destOrd="0" presId="urn:microsoft.com/office/officeart/2005/8/layout/hList1"/>
    <dgm:cxn modelId="{7F9A7B08-BDCA-4F4B-9BAE-8189162693B8}" srcId="{2E026BC4-4E49-4C9E-B3B6-E60CA44CD5A5}" destId="{6CB4ED5A-CB3C-40B9-AA75-86A5D1355E6F}" srcOrd="5" destOrd="0" parTransId="{10CD84BC-CC0D-42BB-99C6-443EC6FA780D}" sibTransId="{C2785543-EFC4-42F2-8B0C-AA38FB6859BA}"/>
    <dgm:cxn modelId="{F88A74BA-DD5F-4841-A09A-C3C2F4EC68A4}" type="presOf" srcId="{8E7B286F-3D69-4121-8C85-AB715950933B}" destId="{93CA0DCA-B976-41A8-93E6-732574675F5A}" srcOrd="0" destOrd="3" presId="urn:microsoft.com/office/officeart/2005/8/layout/hList1"/>
    <dgm:cxn modelId="{D2BFA546-69A5-47EA-B737-49414C4954E6}" type="presOf" srcId="{6CB4ED5A-CB3C-40B9-AA75-86A5D1355E6F}" destId="{93CA0DCA-B976-41A8-93E6-732574675F5A}" srcOrd="0" destOrd="5" presId="urn:microsoft.com/office/officeart/2005/8/layout/hList1"/>
    <dgm:cxn modelId="{ED143FDE-40C9-4AD5-A48D-0E47C74EF8C4}" type="presOf" srcId="{1D6192A6-E075-47F6-97CB-1FAB73B2A4CE}" destId="{93CA0DCA-B976-41A8-93E6-732574675F5A}" srcOrd="0" destOrd="2" presId="urn:microsoft.com/office/officeart/2005/8/layout/hList1"/>
    <dgm:cxn modelId="{A8D979F6-1520-40EE-BE57-E6FE6ACCFF42}" srcId="{2E026BC4-4E49-4C9E-B3B6-E60CA44CD5A5}" destId="{61A39601-438A-4386-8AA5-DB3F058B02A6}" srcOrd="1" destOrd="0" parTransId="{4DE594C5-FD71-486E-A34C-88C69AD54FAB}" sibTransId="{70323B91-CE72-44D1-A975-9DD95E509AA7}"/>
    <dgm:cxn modelId="{46C36A2D-E705-4F84-B190-53E0EEBCD310}" type="presOf" srcId="{61A39601-438A-4386-8AA5-DB3F058B02A6}" destId="{93CA0DCA-B976-41A8-93E6-732574675F5A}" srcOrd="0" destOrd="1" presId="urn:microsoft.com/office/officeart/2005/8/layout/hList1"/>
    <dgm:cxn modelId="{19265F76-CE46-473B-9E77-3C7542B20C3D}" type="presOf" srcId="{3BA09D03-87BC-4B79-89DB-F7ACC39880CC}" destId="{93CA0DCA-B976-41A8-93E6-732574675F5A}" srcOrd="0" destOrd="4" presId="urn:microsoft.com/office/officeart/2005/8/layout/hList1"/>
    <dgm:cxn modelId="{E27008E1-A2BE-4DDF-955F-DB04695CE39B}" srcId="{2E026BC4-4E49-4C9E-B3B6-E60CA44CD5A5}" destId="{8E7B286F-3D69-4121-8C85-AB715950933B}" srcOrd="3" destOrd="0" parTransId="{FF47582C-20D2-4068-9C1F-E9F7272D0AC8}" sibTransId="{27F5DC0F-212A-4F47-83BC-9AC55F5C2ACF}"/>
    <dgm:cxn modelId="{EB522C30-F481-415B-9DCC-0DBC4DD59235}" type="presOf" srcId="{2E026BC4-4E49-4C9E-B3B6-E60CA44CD5A5}" destId="{E638B70E-FA74-462D-BF97-D503AD308BB1}" srcOrd="0" destOrd="0" presId="urn:microsoft.com/office/officeart/2005/8/layout/hList1"/>
    <dgm:cxn modelId="{B6A89816-7187-4E73-850A-BAFBDDBEED4E}" srcId="{2E026BC4-4E49-4C9E-B3B6-E60CA44CD5A5}" destId="{3BA09D03-87BC-4B79-89DB-F7ACC39880CC}" srcOrd="4" destOrd="0" parTransId="{BD03AD8E-24D6-4F52-A4CC-642197DAA16F}" sibTransId="{69909F3A-433A-4B60-A29B-5D7C619F2645}"/>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Seek ongoing improvements to transport facilities, road &amp; pathway conditions - % of those responding agreeing or strongly agreeing</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dgm:spPr/>
      <dgm:t>
        <a:bodyPr/>
        <a:lstStyle/>
        <a:p>
          <a:pPr rtl="0"/>
          <a:r>
            <a:rPr lang="en-GB" b="0" dirty="0"/>
            <a:t>Engage with the Highways Department to discuss safer routes for cyclists and pedestrians cross the ring road (96%)</a:t>
          </a:r>
          <a:endParaRPr lang="en-GB" dirty="0"/>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682AF5F6-C9A6-47FE-8462-CD3C2CF82DCE}">
      <dgm:prSet/>
      <dgm:spPr/>
      <dgm:t>
        <a:bodyPr/>
        <a:lstStyle/>
        <a:p>
          <a:pPr rtl="0"/>
          <a:r>
            <a:rPr lang="en-GB" dirty="0"/>
            <a:t>Carry out a thorough review of all traffic issues within the village (88%)</a:t>
          </a:r>
        </a:p>
      </dgm:t>
    </dgm:pt>
    <dgm:pt modelId="{29F683C6-1B38-4D06-AD30-B36A2B2BF729}" type="parTrans" cxnId="{9C1BDFD1-2930-47B6-A1ED-2AE00D955D5C}">
      <dgm:prSet/>
      <dgm:spPr/>
      <dgm:t>
        <a:bodyPr/>
        <a:lstStyle/>
        <a:p>
          <a:endParaRPr lang="en-US"/>
        </a:p>
      </dgm:t>
    </dgm:pt>
    <dgm:pt modelId="{768E8F15-B28F-4C60-BF21-886FD94E4EA9}" type="sibTrans" cxnId="{9C1BDFD1-2930-47B6-A1ED-2AE00D955D5C}">
      <dgm:prSet/>
      <dgm:spPr/>
      <dgm:t>
        <a:bodyPr/>
        <a:lstStyle/>
        <a:p>
          <a:endParaRPr lang="en-US"/>
        </a:p>
      </dgm:t>
    </dgm:pt>
    <dgm:pt modelId="{9316C02C-2EBF-47E0-AEA0-77AFF89D46BE}">
      <dgm:prSet/>
      <dgm:spPr/>
      <dgm:t>
        <a:bodyPr/>
        <a:lstStyle/>
        <a:p>
          <a:pPr rtl="0"/>
          <a:r>
            <a:rPr lang="en-GB" b="0" dirty="0"/>
            <a:t>Ensure any development considers the additional level of traffic they may generate and include any measures to mitigate this (89%)</a:t>
          </a:r>
          <a:endParaRPr lang="en-GB" dirty="0"/>
        </a:p>
      </dgm:t>
    </dgm:pt>
    <dgm:pt modelId="{DF091AEB-2B7E-4353-94E8-39606F370874}" type="parTrans" cxnId="{F4A90BE0-6F76-4AD5-B5C3-B9B52FDA5783}">
      <dgm:prSet/>
      <dgm:spPr/>
      <dgm:t>
        <a:bodyPr/>
        <a:lstStyle/>
        <a:p>
          <a:endParaRPr lang="en-US"/>
        </a:p>
      </dgm:t>
    </dgm:pt>
    <dgm:pt modelId="{F42F89E8-47F1-49D8-8AD9-4C72CA0CC125}" type="sibTrans" cxnId="{F4A90BE0-6F76-4AD5-B5C3-B9B52FDA5783}">
      <dgm:prSet/>
      <dgm:spPr/>
      <dgm:t>
        <a:bodyPr/>
        <a:lstStyle/>
        <a:p>
          <a:endParaRPr lang="en-US"/>
        </a:p>
      </dgm:t>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dgm:presLayoutVars>
          <dgm:bulletEnabled val="1"/>
        </dgm:presLayoutVars>
      </dgm:prSet>
      <dgm:spPr/>
    </dgm:pt>
  </dgm:ptLst>
  <dgm:cxnLst>
    <dgm:cxn modelId="{EB522C30-F481-415B-9DCC-0DBC4DD59235}" type="presOf" srcId="{2E026BC4-4E49-4C9E-B3B6-E60CA44CD5A5}" destId="{E638B70E-FA74-462D-BF97-D503AD308BB1}" srcOrd="0" destOrd="0" presId="urn:microsoft.com/office/officeart/2005/8/layout/hList1"/>
    <dgm:cxn modelId="{0AB70AB3-97A7-4172-BE1B-C61003106BB9}" srcId="{2E026BC4-4E49-4C9E-B3B6-E60CA44CD5A5}" destId="{141B2F98-0709-454E-8BEF-A7A78D0763B3}" srcOrd="0" destOrd="0" parTransId="{F819E8FF-89C1-4518-9657-DA0167A9B214}" sibTransId="{3432162B-4B16-4643-A638-D5975399DB65}"/>
    <dgm:cxn modelId="{1929402C-D1AF-4F9E-9443-1FED6CA30668}" type="presOf" srcId="{141B2F98-0709-454E-8BEF-A7A78D0763B3}" destId="{93CA0DCA-B976-41A8-93E6-732574675F5A}" srcOrd="0" destOrd="0" presId="urn:microsoft.com/office/officeart/2005/8/layout/hList1"/>
    <dgm:cxn modelId="{93EE004E-CAE0-45F2-BE04-C03E57AE6095}" srcId="{16FC86AF-F63E-447D-983A-2A37D2FFE9BA}" destId="{2E026BC4-4E49-4C9E-B3B6-E60CA44CD5A5}" srcOrd="0" destOrd="0" parTransId="{109BD185-C4B9-468C-AD81-864E2677222C}" sibTransId="{98E38218-68BD-491D-BCF6-062BD797D617}"/>
    <dgm:cxn modelId="{9C1BDFD1-2930-47B6-A1ED-2AE00D955D5C}" srcId="{2E026BC4-4E49-4C9E-B3B6-E60CA44CD5A5}" destId="{682AF5F6-C9A6-47FE-8462-CD3C2CF82DCE}" srcOrd="2" destOrd="0" parTransId="{29F683C6-1B38-4D06-AD30-B36A2B2BF729}" sibTransId="{768E8F15-B28F-4C60-BF21-886FD94E4EA9}"/>
    <dgm:cxn modelId="{F4A90BE0-6F76-4AD5-B5C3-B9B52FDA5783}" srcId="{2E026BC4-4E49-4C9E-B3B6-E60CA44CD5A5}" destId="{9316C02C-2EBF-47E0-AEA0-77AFF89D46BE}" srcOrd="1" destOrd="0" parTransId="{DF091AEB-2B7E-4353-94E8-39606F370874}" sibTransId="{F42F89E8-47F1-49D8-8AD9-4C72CA0CC125}"/>
    <dgm:cxn modelId="{E970DA4B-B4EE-4F89-8CFC-ABF21CC6AACD}" type="presOf" srcId="{9316C02C-2EBF-47E0-AEA0-77AFF89D46BE}" destId="{93CA0DCA-B976-41A8-93E6-732574675F5A}" srcOrd="0" destOrd="1" presId="urn:microsoft.com/office/officeart/2005/8/layout/hList1"/>
    <dgm:cxn modelId="{6C2EE573-9ABC-4754-A311-C68352BDE79A}" type="presOf" srcId="{682AF5F6-C9A6-47FE-8462-CD3C2CF82DCE}" destId="{93CA0DCA-B976-41A8-93E6-732574675F5A}" srcOrd="0" destOrd="2" presId="urn:microsoft.com/office/officeart/2005/8/layout/hList1"/>
    <dgm:cxn modelId="{9DBF4A20-A19E-4220-BD62-FCB988D1EFBD}" type="presOf" srcId="{16FC86AF-F63E-447D-983A-2A37D2FFE9BA}" destId="{3AFF8B31-0A0A-497F-A3AE-F5373E977ED0}" srcOrd="0" destOrd="0" presId="urn:microsoft.com/office/officeart/2005/8/layout/hList1"/>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Seek ongoing improvements to transport facilities, road and pathway conditions - % agreeing or strongly agreeing</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dgm:spPr/>
      <dgm:t>
        <a:bodyPr/>
        <a:lstStyle/>
        <a:p>
          <a:pPr rtl="0"/>
          <a:r>
            <a:rPr lang="en-GB" b="0" dirty="0"/>
            <a:t>Investigate ways to improve public transport (84%)</a:t>
          </a:r>
          <a:endParaRPr lang="en-GB" dirty="0"/>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AD455649-ADAA-4010-A51E-E5922E86F181}">
      <dgm:prSet/>
      <dgm:spPr/>
      <dgm:t>
        <a:bodyPr/>
        <a:lstStyle/>
        <a:p>
          <a:pPr rtl="0"/>
          <a:r>
            <a:rPr lang="en-GB" b="0" dirty="0"/>
            <a:t>Explore with CYC the possibility of providing a cycle lane through the village to Huntington (77%)</a:t>
          </a:r>
          <a:endParaRPr lang="en-GB" dirty="0"/>
        </a:p>
      </dgm:t>
    </dgm:pt>
    <dgm:pt modelId="{41A64FD4-B229-4AB0-9AAF-BA99DCAD2D05}" type="parTrans" cxnId="{0E1B243D-E23B-4DC7-8937-74CF76065032}">
      <dgm:prSet/>
      <dgm:spPr/>
    </dgm:pt>
    <dgm:pt modelId="{56DCC56F-3985-4836-AE34-008F3ABFC9FC}" type="sibTrans" cxnId="{0E1B243D-E23B-4DC7-8937-74CF76065032}">
      <dgm:prSet/>
      <dgm:spPr/>
    </dgm:pt>
    <dgm:pt modelId="{EF963661-1ED3-4069-A239-E43B39ED72AA}">
      <dgm:prSet/>
      <dgm:spPr/>
      <dgm:t>
        <a:bodyPr/>
        <a:lstStyle/>
        <a:p>
          <a:pPr rtl="0"/>
          <a:r>
            <a:rPr lang="en-GB" b="0" dirty="0"/>
            <a:t>Ensure any development considers how they will improve the safe movement of pedestrians and cyclists (87%)</a:t>
          </a:r>
          <a:endParaRPr lang="en-GB" dirty="0"/>
        </a:p>
      </dgm:t>
    </dgm:pt>
    <dgm:pt modelId="{1A30DB64-DBAD-43F1-849D-262D5A96AB98}" type="parTrans" cxnId="{A903AFC1-AA2F-47A6-A271-C9337EBBE403}">
      <dgm:prSet/>
      <dgm:spPr/>
    </dgm:pt>
    <dgm:pt modelId="{B3170539-8DF9-4271-A851-6EB857F9C24B}" type="sibTrans" cxnId="{A903AFC1-AA2F-47A6-A271-C9337EBBE403}">
      <dgm:prSet/>
      <dgm:spPr/>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dgm:presLayoutVars>
          <dgm:bulletEnabled val="1"/>
        </dgm:presLayoutVars>
      </dgm:prSet>
      <dgm:spPr/>
    </dgm:pt>
  </dgm:ptLst>
  <dgm:cxnLst>
    <dgm:cxn modelId="{0AB70AB3-97A7-4172-BE1B-C61003106BB9}" srcId="{2E026BC4-4E49-4C9E-B3B6-E60CA44CD5A5}" destId="{141B2F98-0709-454E-8BEF-A7A78D0763B3}" srcOrd="1" destOrd="0" parTransId="{F819E8FF-89C1-4518-9657-DA0167A9B214}" sibTransId="{3432162B-4B16-4643-A638-D5975399DB65}"/>
    <dgm:cxn modelId="{0E1B243D-E23B-4DC7-8937-74CF76065032}" srcId="{2E026BC4-4E49-4C9E-B3B6-E60CA44CD5A5}" destId="{AD455649-ADAA-4010-A51E-E5922E86F181}" srcOrd="2" destOrd="0" parTransId="{41A64FD4-B229-4AB0-9AAF-BA99DCAD2D05}" sibTransId="{56DCC56F-3985-4836-AE34-008F3ABFC9FC}"/>
    <dgm:cxn modelId="{EB522C30-F481-415B-9DCC-0DBC4DD59235}" type="presOf" srcId="{2E026BC4-4E49-4C9E-B3B6-E60CA44CD5A5}" destId="{E638B70E-FA74-462D-BF97-D503AD308BB1}" srcOrd="0" destOrd="0" presId="urn:microsoft.com/office/officeart/2005/8/layout/hList1"/>
    <dgm:cxn modelId="{1929402C-D1AF-4F9E-9443-1FED6CA30668}" type="presOf" srcId="{141B2F98-0709-454E-8BEF-A7A78D0763B3}" destId="{93CA0DCA-B976-41A8-93E6-732574675F5A}" srcOrd="0" destOrd="1" presId="urn:microsoft.com/office/officeart/2005/8/layout/hList1"/>
    <dgm:cxn modelId="{93EE004E-CAE0-45F2-BE04-C03E57AE6095}" srcId="{16FC86AF-F63E-447D-983A-2A37D2FFE9BA}" destId="{2E026BC4-4E49-4C9E-B3B6-E60CA44CD5A5}" srcOrd="0" destOrd="0" parTransId="{109BD185-C4B9-468C-AD81-864E2677222C}" sibTransId="{98E38218-68BD-491D-BCF6-062BD797D617}"/>
    <dgm:cxn modelId="{D954B02F-25FC-4206-9F41-36B09EC38B96}" type="presOf" srcId="{EF963661-1ED3-4069-A239-E43B39ED72AA}" destId="{93CA0DCA-B976-41A8-93E6-732574675F5A}" srcOrd="0" destOrd="0" presId="urn:microsoft.com/office/officeart/2005/8/layout/hList1"/>
    <dgm:cxn modelId="{6E3A1EFC-BE87-408E-A882-74761B06A12A}" type="presOf" srcId="{AD455649-ADAA-4010-A51E-E5922E86F181}" destId="{93CA0DCA-B976-41A8-93E6-732574675F5A}" srcOrd="0" destOrd="2" presId="urn:microsoft.com/office/officeart/2005/8/layout/hList1"/>
    <dgm:cxn modelId="{A903AFC1-AA2F-47A6-A271-C9337EBBE403}" srcId="{2E026BC4-4E49-4C9E-B3B6-E60CA44CD5A5}" destId="{EF963661-1ED3-4069-A239-E43B39ED72AA}" srcOrd="0" destOrd="0" parTransId="{1A30DB64-DBAD-43F1-849D-262D5A96AB98}" sibTransId="{B3170539-8DF9-4271-A851-6EB857F9C24B}"/>
    <dgm:cxn modelId="{9DBF4A20-A19E-4220-BD62-FCB988D1EFBD}" type="presOf" srcId="{16FC86AF-F63E-447D-983A-2A37D2FFE9BA}" destId="{3AFF8B31-0A0A-497F-A3AE-F5373E977ED0}" srcOrd="0" destOrd="0" presId="urn:microsoft.com/office/officeart/2005/8/layout/hList1"/>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Deliver modest development that is sensitive to the environment, infrastructure constraints and improves the quality of life of all current and future residents - % of those responding agreeing or strongly agreeing</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dgm:spPr/>
      <dgm:t>
        <a:bodyPr/>
        <a:lstStyle/>
        <a:p>
          <a:pPr rtl="0"/>
          <a:r>
            <a:rPr lang="en-GB" dirty="0"/>
            <a:t>Ensure developers give consideration to any suitable brownfield sites (87%)</a:t>
          </a:r>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DDAAE0FE-1B2E-430E-AE0B-51D7FC9DBCF5}">
      <dgm:prSet/>
      <dgm:spPr/>
      <dgm:t>
        <a:bodyPr/>
        <a:lstStyle/>
        <a:p>
          <a:pPr rtl="0"/>
          <a:r>
            <a:rPr lang="en-GB" dirty="0"/>
            <a:t>Ensure than any development does not affect key distinctive views into and out of the village (86%)</a:t>
          </a:r>
        </a:p>
      </dgm:t>
    </dgm:pt>
    <dgm:pt modelId="{4FFDEE5B-11BE-494F-85FA-5C4A18F9A140}" type="parTrans" cxnId="{A7A7C714-8DA1-4F49-B84C-053364CC4C97}">
      <dgm:prSet/>
      <dgm:spPr/>
    </dgm:pt>
    <dgm:pt modelId="{3CE1F66A-37D4-4212-9EB6-71ABC82CE0D5}" type="sibTrans" cxnId="{A7A7C714-8DA1-4F49-B84C-053364CC4C97}">
      <dgm:prSet/>
      <dgm:spPr/>
    </dgm:pt>
    <dgm:pt modelId="{23BE10E9-D4FA-42F3-8539-E8FAFF6B216A}">
      <dgm:prSet/>
      <dgm:spPr/>
      <dgm:t>
        <a:bodyPr/>
        <a:lstStyle/>
        <a:p>
          <a:pPr rtl="0"/>
          <a:r>
            <a:rPr lang="en-GB" dirty="0"/>
            <a:t>Ensure that any development is not prominent in scale or significantly change the character of the village (82%)</a:t>
          </a:r>
        </a:p>
      </dgm:t>
    </dgm:pt>
    <dgm:pt modelId="{A0088863-CF51-4486-943D-2A5F0EBCB469}" type="parTrans" cxnId="{547D3311-FBBA-4CE6-AC17-6E706A6843EB}">
      <dgm:prSet/>
      <dgm:spPr/>
    </dgm:pt>
    <dgm:pt modelId="{7AD2BE74-A81B-4E46-93D5-60AF150ABBCA}" type="sibTrans" cxnId="{547D3311-FBBA-4CE6-AC17-6E706A6843EB}">
      <dgm:prSet/>
      <dgm:spPr/>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custLinFactNeighborX="-1179">
        <dgm:presLayoutVars>
          <dgm:bulletEnabled val="1"/>
        </dgm:presLayoutVars>
      </dgm:prSet>
      <dgm:spPr/>
    </dgm:pt>
  </dgm:ptLst>
  <dgm:cxnLst>
    <dgm:cxn modelId="{1929402C-D1AF-4F9E-9443-1FED6CA30668}" type="presOf" srcId="{141B2F98-0709-454E-8BEF-A7A78D0763B3}" destId="{93CA0DCA-B976-41A8-93E6-732574675F5A}" srcOrd="0" destOrd="0" presId="urn:microsoft.com/office/officeart/2005/8/layout/hList1"/>
    <dgm:cxn modelId="{0AB70AB3-97A7-4172-BE1B-C61003106BB9}" srcId="{2E026BC4-4E49-4C9E-B3B6-E60CA44CD5A5}" destId="{141B2F98-0709-454E-8BEF-A7A78D0763B3}" srcOrd="0" destOrd="0" parTransId="{F819E8FF-89C1-4518-9657-DA0167A9B214}" sibTransId="{3432162B-4B16-4643-A638-D5975399DB65}"/>
    <dgm:cxn modelId="{93EE004E-CAE0-45F2-BE04-C03E57AE6095}" srcId="{16FC86AF-F63E-447D-983A-2A37D2FFE9BA}" destId="{2E026BC4-4E49-4C9E-B3B6-E60CA44CD5A5}" srcOrd="0" destOrd="0" parTransId="{109BD185-C4B9-468C-AD81-864E2677222C}" sibTransId="{98E38218-68BD-491D-BCF6-062BD797D617}"/>
    <dgm:cxn modelId="{3BD88046-CCD6-47B8-814A-0F6DC07704F8}" type="presOf" srcId="{DDAAE0FE-1B2E-430E-AE0B-51D7FC9DBCF5}" destId="{93CA0DCA-B976-41A8-93E6-732574675F5A}" srcOrd="0" destOrd="1" presId="urn:microsoft.com/office/officeart/2005/8/layout/hList1"/>
    <dgm:cxn modelId="{9DBF4A20-A19E-4220-BD62-FCB988D1EFBD}" type="presOf" srcId="{16FC86AF-F63E-447D-983A-2A37D2FFE9BA}" destId="{3AFF8B31-0A0A-497F-A3AE-F5373E977ED0}" srcOrd="0" destOrd="0" presId="urn:microsoft.com/office/officeart/2005/8/layout/hList1"/>
    <dgm:cxn modelId="{547D3311-FBBA-4CE6-AC17-6E706A6843EB}" srcId="{2E026BC4-4E49-4C9E-B3B6-E60CA44CD5A5}" destId="{23BE10E9-D4FA-42F3-8539-E8FAFF6B216A}" srcOrd="2" destOrd="0" parTransId="{A0088863-CF51-4486-943D-2A5F0EBCB469}" sibTransId="{7AD2BE74-A81B-4E46-93D5-60AF150ABBCA}"/>
    <dgm:cxn modelId="{A7A7C714-8DA1-4F49-B84C-053364CC4C97}" srcId="{2E026BC4-4E49-4C9E-B3B6-E60CA44CD5A5}" destId="{DDAAE0FE-1B2E-430E-AE0B-51D7FC9DBCF5}" srcOrd="1" destOrd="0" parTransId="{4FFDEE5B-11BE-494F-85FA-5C4A18F9A140}" sibTransId="{3CE1F66A-37D4-4212-9EB6-71ABC82CE0D5}"/>
    <dgm:cxn modelId="{32642132-3694-404A-ACF3-AB035AF4FE95}" type="presOf" srcId="{23BE10E9-D4FA-42F3-8539-E8FAFF6B216A}" destId="{93CA0DCA-B976-41A8-93E6-732574675F5A}" srcOrd="0" destOrd="2" presId="urn:microsoft.com/office/officeart/2005/8/layout/hList1"/>
    <dgm:cxn modelId="{EB522C30-F481-415B-9DCC-0DBC4DD59235}" type="presOf" srcId="{2E026BC4-4E49-4C9E-B3B6-E60CA44CD5A5}" destId="{E638B70E-FA74-462D-BF97-D503AD308BB1}" srcOrd="0" destOrd="0" presId="urn:microsoft.com/office/officeart/2005/8/layout/hList1"/>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Deliver modest development that is sensitive to the environment, infrastructure constraints and improves the quality of life of all current and future residents - % of those responding agreeing or strongly agreeing</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custT="1"/>
      <dgm:spPr/>
      <dgm:t>
        <a:bodyPr/>
        <a:lstStyle/>
        <a:p>
          <a:pPr rtl="0"/>
          <a:r>
            <a:rPr lang="en-GB" sz="2000" dirty="0"/>
            <a:t>Ensure any development adds to the vitality of the community as well as a balanced community (81%)</a:t>
          </a:r>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5C353917-268C-4476-B3F6-62434159E8FB}">
      <dgm:prSet custT="1"/>
      <dgm:spPr/>
      <dgm:t>
        <a:bodyPr/>
        <a:lstStyle/>
        <a:p>
          <a:pPr rtl="0"/>
          <a:r>
            <a:rPr lang="en-GB" sz="2000" dirty="0"/>
            <a:t>Ensure that new development enables proportionate growth, does not exceed 10% of the current village size (77%)</a:t>
          </a:r>
        </a:p>
      </dgm:t>
    </dgm:pt>
    <dgm:pt modelId="{4C90A5FF-2528-4F4B-B8C3-B71AA55380D0}" type="parTrans" cxnId="{689C8E7F-EB16-4277-A82B-E7C8BC4671B9}">
      <dgm:prSet/>
      <dgm:spPr/>
    </dgm:pt>
    <dgm:pt modelId="{5F679977-208D-46FE-91EB-0B8431D30080}" type="sibTrans" cxnId="{689C8E7F-EB16-4277-A82B-E7C8BC4671B9}">
      <dgm:prSet/>
      <dgm:spPr/>
    </dgm:pt>
    <dgm:pt modelId="{882E53D1-E2ED-4316-9290-3F7CC9B19B7A}">
      <dgm:prSet custT="1"/>
      <dgm:spPr/>
      <dgm:t>
        <a:bodyPr/>
        <a:lstStyle/>
        <a:p>
          <a:pPr rtl="0"/>
          <a:r>
            <a:rPr lang="en-GB" sz="2000" b="0" dirty="0"/>
            <a:t>Identify suitable sites for housing development (66%)</a:t>
          </a:r>
          <a:endParaRPr lang="en-GB" sz="2000" dirty="0"/>
        </a:p>
      </dgm:t>
    </dgm:pt>
    <dgm:pt modelId="{56A4E898-630F-4578-A65D-3C747540E5AE}" type="parTrans" cxnId="{2508C3FD-B873-4047-90AB-A76868A08A69}">
      <dgm:prSet/>
      <dgm:spPr/>
      <dgm:t>
        <a:bodyPr/>
        <a:lstStyle/>
        <a:p>
          <a:endParaRPr lang="en-US"/>
        </a:p>
      </dgm:t>
    </dgm:pt>
    <dgm:pt modelId="{D665AFE6-A279-496E-8D74-5FE961D9879D}" type="sibTrans" cxnId="{2508C3FD-B873-4047-90AB-A76868A08A69}">
      <dgm:prSet/>
      <dgm:spPr/>
      <dgm:t>
        <a:bodyPr/>
        <a:lstStyle/>
        <a:p>
          <a:endParaRPr lang="en-US"/>
        </a:p>
      </dgm:t>
    </dgm:pt>
    <dgm:pt modelId="{D1CA7103-8729-4315-8A1F-A302AAEB655B}">
      <dgm:prSet custT="1"/>
      <dgm:spPr/>
      <dgm:t>
        <a:bodyPr/>
        <a:lstStyle/>
        <a:p>
          <a:pPr rtl="0"/>
          <a:r>
            <a:rPr lang="en-GB" sz="2000" dirty="0"/>
            <a:t>Ensure that any new housing broadens the range of stock in the village (69%)</a:t>
          </a:r>
        </a:p>
      </dgm:t>
    </dgm:pt>
    <dgm:pt modelId="{30C1E13A-0E70-417B-BD5A-4395FAC20C47}" type="parTrans" cxnId="{33444380-B7E6-44D0-8C6E-401465B2E2EC}">
      <dgm:prSet/>
      <dgm:spPr/>
    </dgm:pt>
    <dgm:pt modelId="{A1322DC3-995A-4AF3-A96D-22614B5479BA}" type="sibTrans" cxnId="{33444380-B7E6-44D0-8C6E-401465B2E2EC}">
      <dgm:prSet/>
      <dgm:spPr/>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custLinFactNeighborX="-1179">
        <dgm:presLayoutVars>
          <dgm:bulletEnabled val="1"/>
        </dgm:presLayoutVars>
      </dgm:prSet>
      <dgm:spPr/>
    </dgm:pt>
  </dgm:ptLst>
  <dgm:cxnLst>
    <dgm:cxn modelId="{7F152B17-EEB8-436C-A074-8C91628AA06D}" type="presOf" srcId="{882E53D1-E2ED-4316-9290-3F7CC9B19B7A}" destId="{93CA0DCA-B976-41A8-93E6-732574675F5A}" srcOrd="0" destOrd="3" presId="urn:microsoft.com/office/officeart/2005/8/layout/hList1"/>
    <dgm:cxn modelId="{1929402C-D1AF-4F9E-9443-1FED6CA30668}" type="presOf" srcId="{141B2F98-0709-454E-8BEF-A7A78D0763B3}" destId="{93CA0DCA-B976-41A8-93E6-732574675F5A}" srcOrd="0" destOrd="0" presId="urn:microsoft.com/office/officeart/2005/8/layout/hList1"/>
    <dgm:cxn modelId="{0AB70AB3-97A7-4172-BE1B-C61003106BB9}" srcId="{2E026BC4-4E49-4C9E-B3B6-E60CA44CD5A5}" destId="{141B2F98-0709-454E-8BEF-A7A78D0763B3}" srcOrd="0" destOrd="0" parTransId="{F819E8FF-89C1-4518-9657-DA0167A9B214}" sibTransId="{3432162B-4B16-4643-A638-D5975399DB65}"/>
    <dgm:cxn modelId="{689C8E7F-EB16-4277-A82B-E7C8BC4671B9}" srcId="{2E026BC4-4E49-4C9E-B3B6-E60CA44CD5A5}" destId="{5C353917-268C-4476-B3F6-62434159E8FB}" srcOrd="1" destOrd="0" parTransId="{4C90A5FF-2528-4F4B-B8C3-B71AA55380D0}" sibTransId="{5F679977-208D-46FE-91EB-0B8431D30080}"/>
    <dgm:cxn modelId="{A37CCCCB-C4F6-41C3-BBEA-93BBDC4A13A4}" type="presOf" srcId="{D1CA7103-8729-4315-8A1F-A302AAEB655B}" destId="{93CA0DCA-B976-41A8-93E6-732574675F5A}" srcOrd="0" destOrd="2" presId="urn:microsoft.com/office/officeart/2005/8/layout/hList1"/>
    <dgm:cxn modelId="{93EE004E-CAE0-45F2-BE04-C03E57AE6095}" srcId="{16FC86AF-F63E-447D-983A-2A37D2FFE9BA}" destId="{2E026BC4-4E49-4C9E-B3B6-E60CA44CD5A5}" srcOrd="0" destOrd="0" parTransId="{109BD185-C4B9-468C-AD81-864E2677222C}" sibTransId="{98E38218-68BD-491D-BCF6-062BD797D617}"/>
    <dgm:cxn modelId="{9DBF4A20-A19E-4220-BD62-FCB988D1EFBD}" type="presOf" srcId="{16FC86AF-F63E-447D-983A-2A37D2FFE9BA}" destId="{3AFF8B31-0A0A-497F-A3AE-F5373E977ED0}" srcOrd="0" destOrd="0" presId="urn:microsoft.com/office/officeart/2005/8/layout/hList1"/>
    <dgm:cxn modelId="{2508C3FD-B873-4047-90AB-A76868A08A69}" srcId="{2E026BC4-4E49-4C9E-B3B6-E60CA44CD5A5}" destId="{882E53D1-E2ED-4316-9290-3F7CC9B19B7A}" srcOrd="3" destOrd="0" parTransId="{56A4E898-630F-4578-A65D-3C747540E5AE}" sibTransId="{D665AFE6-A279-496E-8D74-5FE961D9879D}"/>
    <dgm:cxn modelId="{9179F480-3EF3-423B-93F5-1F7562DE43D1}" type="presOf" srcId="{5C353917-268C-4476-B3F6-62434159E8FB}" destId="{93CA0DCA-B976-41A8-93E6-732574675F5A}" srcOrd="0" destOrd="1" presId="urn:microsoft.com/office/officeart/2005/8/layout/hList1"/>
    <dgm:cxn modelId="{33444380-B7E6-44D0-8C6E-401465B2E2EC}" srcId="{2E026BC4-4E49-4C9E-B3B6-E60CA44CD5A5}" destId="{D1CA7103-8729-4315-8A1F-A302AAEB655B}" srcOrd="2" destOrd="0" parTransId="{30C1E13A-0E70-417B-BD5A-4395FAC20C47}" sibTransId="{A1322DC3-995A-4AF3-A96D-22614B5479BA}"/>
    <dgm:cxn modelId="{EB522C30-F481-415B-9DCC-0DBC4DD59235}" type="presOf" srcId="{2E026BC4-4E49-4C9E-B3B6-E60CA44CD5A5}" destId="{E638B70E-FA74-462D-BF97-D503AD308BB1}" srcOrd="0" destOrd="0" presId="urn:microsoft.com/office/officeart/2005/8/layout/hList1"/>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6FC86AF-F63E-447D-983A-2A37D2FFE9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2E026BC4-4E49-4C9E-B3B6-E60CA44CD5A5}">
      <dgm:prSet/>
      <dgm:spPr/>
      <dgm:t>
        <a:bodyPr/>
        <a:lstStyle/>
        <a:p>
          <a:pPr rtl="0"/>
          <a:r>
            <a:rPr lang="en-GB" dirty="0"/>
            <a:t>Maintain and improve local facilities for all residents - % of those responding agreeing or strongly agreeing</a:t>
          </a:r>
        </a:p>
      </dgm:t>
    </dgm:pt>
    <dgm:pt modelId="{109BD185-C4B9-468C-AD81-864E2677222C}" type="parTrans" cxnId="{93EE004E-CAE0-45F2-BE04-C03E57AE6095}">
      <dgm:prSet/>
      <dgm:spPr/>
      <dgm:t>
        <a:bodyPr/>
        <a:lstStyle/>
        <a:p>
          <a:endParaRPr lang="en-GB"/>
        </a:p>
      </dgm:t>
    </dgm:pt>
    <dgm:pt modelId="{98E38218-68BD-491D-BCF6-062BD797D617}" type="sibTrans" cxnId="{93EE004E-CAE0-45F2-BE04-C03E57AE6095}">
      <dgm:prSet/>
      <dgm:spPr/>
      <dgm:t>
        <a:bodyPr/>
        <a:lstStyle/>
        <a:p>
          <a:endParaRPr lang="en-GB"/>
        </a:p>
      </dgm:t>
    </dgm:pt>
    <dgm:pt modelId="{141B2F98-0709-454E-8BEF-A7A78D0763B3}">
      <dgm:prSet/>
      <dgm:spPr/>
      <dgm:t>
        <a:bodyPr/>
        <a:lstStyle/>
        <a:p>
          <a:pPr rtl="0"/>
          <a:r>
            <a:rPr lang="en-GB" dirty="0"/>
            <a:t>Ensure any development identifies the impact on facilities and how the facilities can be enhanced to meet proposed growth (84%)</a:t>
          </a:r>
        </a:p>
      </dgm:t>
    </dgm:pt>
    <dgm:pt modelId="{F819E8FF-89C1-4518-9657-DA0167A9B214}" type="parTrans" cxnId="{0AB70AB3-97A7-4172-BE1B-C61003106BB9}">
      <dgm:prSet/>
      <dgm:spPr/>
      <dgm:t>
        <a:bodyPr/>
        <a:lstStyle/>
        <a:p>
          <a:endParaRPr lang="en-GB"/>
        </a:p>
      </dgm:t>
    </dgm:pt>
    <dgm:pt modelId="{3432162B-4B16-4643-A638-D5975399DB65}" type="sibTrans" cxnId="{0AB70AB3-97A7-4172-BE1B-C61003106BB9}">
      <dgm:prSet/>
      <dgm:spPr/>
      <dgm:t>
        <a:bodyPr/>
        <a:lstStyle/>
        <a:p>
          <a:endParaRPr lang="en-GB"/>
        </a:p>
      </dgm:t>
    </dgm:pt>
    <dgm:pt modelId="{8B025F00-9A16-4DB2-ADD5-9475BB95ACAA}">
      <dgm:prSet/>
      <dgm:spPr/>
      <dgm:t>
        <a:bodyPr/>
        <a:lstStyle/>
        <a:p>
          <a:pPr rtl="0"/>
          <a:r>
            <a:rPr lang="en-GB" dirty="0"/>
            <a:t>Any new housing development must explore the economic viability of establishing community health facilities with in the village (65%) </a:t>
          </a:r>
        </a:p>
      </dgm:t>
    </dgm:pt>
    <dgm:pt modelId="{671A8BA3-5B6D-4A5F-8F1F-E6FDC48F46E7}" type="parTrans" cxnId="{5DAA1D8A-843D-4D49-93FA-06186725DE0C}">
      <dgm:prSet/>
      <dgm:spPr/>
    </dgm:pt>
    <dgm:pt modelId="{045C73D7-E88E-4B34-AB98-E4C8DCD75F5F}" type="sibTrans" cxnId="{5DAA1D8A-843D-4D49-93FA-06186725DE0C}">
      <dgm:prSet/>
      <dgm:spPr/>
    </dgm:pt>
    <dgm:pt modelId="{BB7A7BA5-369D-4867-BB5A-A2607ED83403}">
      <dgm:prSet/>
      <dgm:spPr/>
      <dgm:t>
        <a:bodyPr/>
        <a:lstStyle/>
        <a:p>
          <a:pPr rtl="0"/>
          <a:r>
            <a:rPr lang="en-GB" dirty="0"/>
            <a:t>Encourage members of the community to get involved in the activities in the village (77%)</a:t>
          </a:r>
        </a:p>
      </dgm:t>
    </dgm:pt>
    <dgm:pt modelId="{130B4A2F-CCDE-4CE4-97B5-7FB09B4C9F62}" type="parTrans" cxnId="{67570A7E-14F9-4D7D-93D6-2886F4EF5801}">
      <dgm:prSet/>
      <dgm:spPr/>
    </dgm:pt>
    <dgm:pt modelId="{9978C5E8-8287-476D-BB3F-F60A4A71D7B2}" type="sibTrans" cxnId="{67570A7E-14F9-4D7D-93D6-2886F4EF5801}">
      <dgm:prSet/>
      <dgm:spPr/>
    </dgm:pt>
    <dgm:pt modelId="{ABBB9796-11D6-4CDF-AE24-DFD10CAA7F7F}">
      <dgm:prSet/>
      <dgm:spPr/>
      <dgm:t>
        <a:bodyPr/>
        <a:lstStyle/>
        <a:p>
          <a:pPr rtl="0"/>
          <a:r>
            <a:rPr lang="en-GB" dirty="0"/>
            <a:t>Engage with voluntary &amp; community sectors to improve usage of facilities (80%)</a:t>
          </a:r>
        </a:p>
      </dgm:t>
    </dgm:pt>
    <dgm:pt modelId="{1E362393-8E36-4DCA-A3D9-B47A81F1C1DA}" type="parTrans" cxnId="{47EEB7C9-1D70-46C2-AE77-35426FD146F8}">
      <dgm:prSet/>
      <dgm:spPr/>
    </dgm:pt>
    <dgm:pt modelId="{A37B8A67-D222-4FDC-A1A0-F1370C0ECC0A}" type="sibTrans" cxnId="{47EEB7C9-1D70-46C2-AE77-35426FD146F8}">
      <dgm:prSet/>
      <dgm:spPr/>
    </dgm:pt>
    <dgm:pt modelId="{577556DB-F5B3-41BB-8285-682F27F9F2FD}">
      <dgm:prSet/>
      <dgm:spPr/>
      <dgm:t>
        <a:bodyPr/>
        <a:lstStyle/>
        <a:p>
          <a:pPr rtl="0"/>
          <a:r>
            <a:rPr lang="en-GB" dirty="0"/>
            <a:t>Understand that the needs of young people where funds allow to ensure their views are heard (81%)</a:t>
          </a:r>
        </a:p>
      </dgm:t>
    </dgm:pt>
    <dgm:pt modelId="{DC30637A-82EC-460A-A41B-33B4ECD8DDCE}" type="parTrans" cxnId="{F12020D2-2686-428C-8858-77E29B033D0D}">
      <dgm:prSet/>
      <dgm:spPr/>
    </dgm:pt>
    <dgm:pt modelId="{DBC48CA2-8B0A-44CB-A4A2-9FA4E38EC2F3}" type="sibTrans" cxnId="{F12020D2-2686-428C-8858-77E29B033D0D}">
      <dgm:prSet/>
      <dgm:spPr/>
    </dgm:pt>
    <dgm:pt modelId="{3AFF8B31-0A0A-497F-A3AE-F5373E977ED0}" type="pres">
      <dgm:prSet presAssocID="{16FC86AF-F63E-447D-983A-2A37D2FFE9BA}" presName="Name0" presStyleCnt="0">
        <dgm:presLayoutVars>
          <dgm:dir/>
          <dgm:animLvl val="lvl"/>
          <dgm:resizeHandles val="exact"/>
        </dgm:presLayoutVars>
      </dgm:prSet>
      <dgm:spPr/>
    </dgm:pt>
    <dgm:pt modelId="{430ABC90-FCAE-4FCD-B3A9-859F4B537164}" type="pres">
      <dgm:prSet presAssocID="{2E026BC4-4E49-4C9E-B3B6-E60CA44CD5A5}" presName="composite" presStyleCnt="0"/>
      <dgm:spPr/>
    </dgm:pt>
    <dgm:pt modelId="{E638B70E-FA74-462D-BF97-D503AD308BB1}" type="pres">
      <dgm:prSet presAssocID="{2E026BC4-4E49-4C9E-B3B6-E60CA44CD5A5}" presName="parTx" presStyleLbl="alignNode1" presStyleIdx="0" presStyleCnt="1">
        <dgm:presLayoutVars>
          <dgm:chMax val="0"/>
          <dgm:chPref val="0"/>
          <dgm:bulletEnabled val="1"/>
        </dgm:presLayoutVars>
      </dgm:prSet>
      <dgm:spPr/>
    </dgm:pt>
    <dgm:pt modelId="{93CA0DCA-B976-41A8-93E6-732574675F5A}" type="pres">
      <dgm:prSet presAssocID="{2E026BC4-4E49-4C9E-B3B6-E60CA44CD5A5}" presName="desTx" presStyleLbl="alignAccFollowNode1" presStyleIdx="0" presStyleCnt="1" custLinFactNeighborX="-1179">
        <dgm:presLayoutVars>
          <dgm:bulletEnabled val="1"/>
        </dgm:presLayoutVars>
      </dgm:prSet>
      <dgm:spPr/>
    </dgm:pt>
  </dgm:ptLst>
  <dgm:cxnLst>
    <dgm:cxn modelId="{28AEA62B-4FAC-4C6A-A204-E726514B2E86}" type="presOf" srcId="{8B025F00-9A16-4DB2-ADD5-9475BB95ACAA}" destId="{93CA0DCA-B976-41A8-93E6-732574675F5A}" srcOrd="0" destOrd="4" presId="urn:microsoft.com/office/officeart/2005/8/layout/hList1"/>
    <dgm:cxn modelId="{E738954B-BB15-4C3C-9AA9-3AC08E3DB219}" type="presOf" srcId="{ABBB9796-11D6-4CDF-AE24-DFD10CAA7F7F}" destId="{93CA0DCA-B976-41A8-93E6-732574675F5A}" srcOrd="0" destOrd="2" presId="urn:microsoft.com/office/officeart/2005/8/layout/hList1"/>
    <dgm:cxn modelId="{47EEB7C9-1D70-46C2-AE77-35426FD146F8}" srcId="{2E026BC4-4E49-4C9E-B3B6-E60CA44CD5A5}" destId="{ABBB9796-11D6-4CDF-AE24-DFD10CAA7F7F}" srcOrd="2" destOrd="0" parTransId="{1E362393-8E36-4DCA-A3D9-B47A81F1C1DA}" sibTransId="{A37B8A67-D222-4FDC-A1A0-F1370C0ECC0A}"/>
    <dgm:cxn modelId="{8505ED6A-E2F3-42B7-8C21-7B7E6888FBD8}" type="presOf" srcId="{BB7A7BA5-369D-4867-BB5A-A2607ED83403}" destId="{93CA0DCA-B976-41A8-93E6-732574675F5A}" srcOrd="0" destOrd="3" presId="urn:microsoft.com/office/officeart/2005/8/layout/hList1"/>
    <dgm:cxn modelId="{1929402C-D1AF-4F9E-9443-1FED6CA30668}" type="presOf" srcId="{141B2F98-0709-454E-8BEF-A7A78D0763B3}" destId="{93CA0DCA-B976-41A8-93E6-732574675F5A}" srcOrd="0" destOrd="0" presId="urn:microsoft.com/office/officeart/2005/8/layout/hList1"/>
    <dgm:cxn modelId="{5DAA1D8A-843D-4D49-93FA-06186725DE0C}" srcId="{2E026BC4-4E49-4C9E-B3B6-E60CA44CD5A5}" destId="{8B025F00-9A16-4DB2-ADD5-9475BB95ACAA}" srcOrd="4" destOrd="0" parTransId="{671A8BA3-5B6D-4A5F-8F1F-E6FDC48F46E7}" sibTransId="{045C73D7-E88E-4B34-AB98-E4C8DCD75F5F}"/>
    <dgm:cxn modelId="{67570A7E-14F9-4D7D-93D6-2886F4EF5801}" srcId="{2E026BC4-4E49-4C9E-B3B6-E60CA44CD5A5}" destId="{BB7A7BA5-369D-4867-BB5A-A2607ED83403}" srcOrd="3" destOrd="0" parTransId="{130B4A2F-CCDE-4CE4-97B5-7FB09B4C9F62}" sibTransId="{9978C5E8-8287-476D-BB3F-F60A4A71D7B2}"/>
    <dgm:cxn modelId="{F12020D2-2686-428C-8858-77E29B033D0D}" srcId="{2E026BC4-4E49-4C9E-B3B6-E60CA44CD5A5}" destId="{577556DB-F5B3-41BB-8285-682F27F9F2FD}" srcOrd="1" destOrd="0" parTransId="{DC30637A-82EC-460A-A41B-33B4ECD8DDCE}" sibTransId="{DBC48CA2-8B0A-44CB-A4A2-9FA4E38EC2F3}"/>
    <dgm:cxn modelId="{93EE004E-CAE0-45F2-BE04-C03E57AE6095}" srcId="{16FC86AF-F63E-447D-983A-2A37D2FFE9BA}" destId="{2E026BC4-4E49-4C9E-B3B6-E60CA44CD5A5}" srcOrd="0" destOrd="0" parTransId="{109BD185-C4B9-468C-AD81-864E2677222C}" sibTransId="{98E38218-68BD-491D-BCF6-062BD797D617}"/>
    <dgm:cxn modelId="{0AB70AB3-97A7-4172-BE1B-C61003106BB9}" srcId="{2E026BC4-4E49-4C9E-B3B6-E60CA44CD5A5}" destId="{141B2F98-0709-454E-8BEF-A7A78D0763B3}" srcOrd="0" destOrd="0" parTransId="{F819E8FF-89C1-4518-9657-DA0167A9B214}" sibTransId="{3432162B-4B16-4643-A638-D5975399DB65}"/>
    <dgm:cxn modelId="{9DBF4A20-A19E-4220-BD62-FCB988D1EFBD}" type="presOf" srcId="{16FC86AF-F63E-447D-983A-2A37D2FFE9BA}" destId="{3AFF8B31-0A0A-497F-A3AE-F5373E977ED0}" srcOrd="0" destOrd="0" presId="urn:microsoft.com/office/officeart/2005/8/layout/hList1"/>
    <dgm:cxn modelId="{F5D1B771-4A54-4AE7-81C5-DD6D83E89AAE}" type="presOf" srcId="{577556DB-F5B3-41BB-8285-682F27F9F2FD}" destId="{93CA0DCA-B976-41A8-93E6-732574675F5A}" srcOrd="0" destOrd="1" presId="urn:microsoft.com/office/officeart/2005/8/layout/hList1"/>
    <dgm:cxn modelId="{EB522C30-F481-415B-9DCC-0DBC4DD59235}" type="presOf" srcId="{2E026BC4-4E49-4C9E-B3B6-E60CA44CD5A5}" destId="{E638B70E-FA74-462D-BF97-D503AD308BB1}" srcOrd="0" destOrd="0" presId="urn:microsoft.com/office/officeart/2005/8/layout/hList1"/>
    <dgm:cxn modelId="{3D3ECAAA-2CB2-4DED-B3CF-5EAA8C5B64B6}" type="presParOf" srcId="{3AFF8B31-0A0A-497F-A3AE-F5373E977ED0}" destId="{430ABC90-FCAE-4FCD-B3A9-859F4B537164}" srcOrd="0" destOrd="0" presId="urn:microsoft.com/office/officeart/2005/8/layout/hList1"/>
    <dgm:cxn modelId="{8C8ED5DD-BA81-4DCB-A8E6-C0A6283F1A36}" type="presParOf" srcId="{430ABC90-FCAE-4FCD-B3A9-859F4B537164}" destId="{E638B70E-FA74-462D-BF97-D503AD308BB1}" srcOrd="0" destOrd="0" presId="urn:microsoft.com/office/officeart/2005/8/layout/hList1"/>
    <dgm:cxn modelId="{5C141101-5BB4-41F4-A090-5D4ABE460AE3}" type="presParOf" srcId="{430ABC90-FCAE-4FCD-B3A9-859F4B537164}" destId="{93CA0DCA-B976-41A8-93E6-732574675F5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7128"/>
          <a:ext cx="8138160" cy="6624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en-GB" sz="1700" kern="1200" dirty="0"/>
            <a:t>Ensure that the village continues to be a safe and secure to live in - % of those responding agreeing or strongly agreeing; ranked</a:t>
          </a:r>
        </a:p>
      </dsp:txBody>
      <dsp:txXfrm>
        <a:off x="0" y="7128"/>
        <a:ext cx="8138160" cy="662453"/>
      </dsp:txXfrm>
    </dsp:sp>
    <dsp:sp modelId="{93CA0DCA-B976-41A8-93E6-732574675F5A}">
      <dsp:nvSpPr>
        <dsp:cNvPr id="0" name=""/>
        <dsp:cNvSpPr/>
      </dsp:nvSpPr>
      <dsp:spPr>
        <a:xfrm>
          <a:off x="0" y="669581"/>
          <a:ext cx="8138160" cy="270657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GB" sz="2300" kern="1200" dirty="0"/>
            <a:t>Regular dialogue with NY Police (97%)</a:t>
          </a:r>
        </a:p>
        <a:p>
          <a:pPr marL="228600" lvl="1" indent="-228600" algn="l" defTabSz="1022350" rtl="0">
            <a:lnSpc>
              <a:spcPct val="90000"/>
            </a:lnSpc>
            <a:spcBef>
              <a:spcPct val="0"/>
            </a:spcBef>
            <a:spcAft>
              <a:spcPct val="15000"/>
            </a:spcAft>
            <a:buChar char="•"/>
          </a:pPr>
          <a:r>
            <a:rPr lang="en-GB" sz="2300" kern="1200" dirty="0"/>
            <a:t>Work with stakeholders to discourage cold callers (96%) </a:t>
          </a:r>
        </a:p>
        <a:p>
          <a:pPr marL="228600" lvl="1" indent="-228600" algn="l" defTabSz="1022350" rtl="0">
            <a:lnSpc>
              <a:spcPct val="90000"/>
            </a:lnSpc>
            <a:spcBef>
              <a:spcPct val="0"/>
            </a:spcBef>
            <a:spcAft>
              <a:spcPct val="15000"/>
            </a:spcAft>
            <a:buChar char="•"/>
          </a:pPr>
          <a:r>
            <a:rPr lang="en-GB" sz="2300" kern="1200" dirty="0"/>
            <a:t>Support Neighbourhood Watch Scheme (92%)</a:t>
          </a:r>
        </a:p>
        <a:p>
          <a:pPr marL="228600" lvl="1" indent="-228600" algn="l" defTabSz="1022350" rtl="0">
            <a:lnSpc>
              <a:spcPct val="90000"/>
            </a:lnSpc>
            <a:spcBef>
              <a:spcPct val="0"/>
            </a:spcBef>
            <a:spcAft>
              <a:spcPct val="15000"/>
            </a:spcAft>
            <a:buChar char="•"/>
          </a:pPr>
          <a:r>
            <a:rPr lang="en-GB" sz="2300" kern="1200" dirty="0"/>
            <a:t>Any new developments to include appropriate security measures (87%)</a:t>
          </a:r>
        </a:p>
        <a:p>
          <a:pPr marL="228600" lvl="1" indent="-228600" algn="l" defTabSz="1022350" rtl="0">
            <a:lnSpc>
              <a:spcPct val="90000"/>
            </a:lnSpc>
            <a:spcBef>
              <a:spcPct val="0"/>
            </a:spcBef>
            <a:spcAft>
              <a:spcPct val="15000"/>
            </a:spcAft>
            <a:buChar char="•"/>
          </a:pPr>
          <a:r>
            <a:rPr lang="en-GB" sz="2300" b="0" kern="1200" dirty="0"/>
            <a:t>Improved security measures around village hall (72%)</a:t>
          </a:r>
          <a:endParaRPr lang="en-GB" sz="2300" kern="1200" dirty="0"/>
        </a:p>
        <a:p>
          <a:pPr marL="228600" lvl="1" indent="-228600" algn="l" defTabSz="1022350" rtl="0">
            <a:lnSpc>
              <a:spcPct val="90000"/>
            </a:lnSpc>
            <a:spcBef>
              <a:spcPct val="0"/>
            </a:spcBef>
            <a:spcAft>
              <a:spcPct val="15000"/>
            </a:spcAft>
            <a:buChar char="•"/>
          </a:pPr>
          <a:r>
            <a:rPr lang="en-GB" sz="2300" kern="1200" dirty="0"/>
            <a:t>Construct security fencing around open areas (60%)</a:t>
          </a:r>
        </a:p>
      </dsp:txBody>
      <dsp:txXfrm>
        <a:off x="0" y="669581"/>
        <a:ext cx="8138160" cy="2706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31576"/>
          <a:ext cx="8138160" cy="52022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GB" sz="1500" kern="1200" dirty="0"/>
            <a:t>Protect our open space and the landscape - % of those responding agreeing or strongly agreeing - ranked</a:t>
          </a:r>
        </a:p>
      </dsp:txBody>
      <dsp:txXfrm>
        <a:off x="0" y="31576"/>
        <a:ext cx="8138160" cy="520227"/>
      </dsp:txXfrm>
    </dsp:sp>
    <dsp:sp modelId="{93CA0DCA-B976-41A8-93E6-732574675F5A}">
      <dsp:nvSpPr>
        <dsp:cNvPr id="0" name=""/>
        <dsp:cNvSpPr/>
      </dsp:nvSpPr>
      <dsp:spPr>
        <a:xfrm>
          <a:off x="0" y="551803"/>
          <a:ext cx="8138160" cy="27999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GB" sz="1900" b="0" kern="1200" dirty="0"/>
            <a:t>Develop a strategy to minimise/eradicate dog fouling on footpaths and open spaces (96%)</a:t>
          </a:r>
          <a:endParaRPr lang="en-GB" sz="1900" kern="1200" dirty="0"/>
        </a:p>
        <a:p>
          <a:pPr marL="171450" lvl="1" indent="-171450" algn="l" defTabSz="844550" rtl="0">
            <a:lnSpc>
              <a:spcPct val="90000"/>
            </a:lnSpc>
            <a:spcBef>
              <a:spcPct val="0"/>
            </a:spcBef>
            <a:spcAft>
              <a:spcPct val="15000"/>
            </a:spcAft>
            <a:buChar char="•"/>
          </a:pPr>
          <a:r>
            <a:rPr lang="en-GB" sz="1900" b="0" kern="1200" dirty="0"/>
            <a:t>Enhance and maintain open space (95%)</a:t>
          </a:r>
          <a:endParaRPr lang="en-GB" sz="1900" kern="1200" dirty="0"/>
        </a:p>
        <a:p>
          <a:pPr marL="171450" lvl="1" indent="-171450" algn="l" defTabSz="844550" rtl="0">
            <a:lnSpc>
              <a:spcPct val="90000"/>
            </a:lnSpc>
            <a:spcBef>
              <a:spcPct val="0"/>
            </a:spcBef>
            <a:spcAft>
              <a:spcPct val="15000"/>
            </a:spcAft>
            <a:buChar char="•"/>
          </a:pPr>
          <a:r>
            <a:rPr lang="en-GB" sz="1900" kern="1200" dirty="0"/>
            <a:t>Protect and wherever possible enhance wildlife sites (95%)</a:t>
          </a:r>
        </a:p>
        <a:p>
          <a:pPr marL="171450" lvl="1" indent="-171450" algn="l" defTabSz="844550" rtl="0">
            <a:lnSpc>
              <a:spcPct val="90000"/>
            </a:lnSpc>
            <a:spcBef>
              <a:spcPct val="0"/>
            </a:spcBef>
            <a:spcAft>
              <a:spcPct val="15000"/>
            </a:spcAft>
            <a:buChar char="•"/>
          </a:pPr>
          <a:r>
            <a:rPr lang="en-GB" sz="1900" kern="1200" dirty="0"/>
            <a:t>Protect our landscape (94%)</a:t>
          </a:r>
        </a:p>
        <a:p>
          <a:pPr marL="171450" lvl="1" indent="-171450" algn="l" defTabSz="844550" rtl="0">
            <a:lnSpc>
              <a:spcPct val="90000"/>
            </a:lnSpc>
            <a:spcBef>
              <a:spcPct val="0"/>
            </a:spcBef>
            <a:spcAft>
              <a:spcPct val="15000"/>
            </a:spcAft>
            <a:buChar char="•"/>
          </a:pPr>
          <a:r>
            <a:rPr lang="en-GB" sz="1900" kern="1200" dirty="0"/>
            <a:t>Ensure that all minimise there visual impact (93%)</a:t>
          </a:r>
        </a:p>
        <a:p>
          <a:pPr marL="171450" lvl="1" indent="-171450" algn="l" defTabSz="844550" rtl="0">
            <a:lnSpc>
              <a:spcPct val="90000"/>
            </a:lnSpc>
            <a:spcBef>
              <a:spcPct val="0"/>
            </a:spcBef>
            <a:spcAft>
              <a:spcPct val="15000"/>
            </a:spcAft>
            <a:buChar char="•"/>
          </a:pPr>
          <a:r>
            <a:rPr lang="en-GB" sz="1900" b="0" kern="1200" dirty="0"/>
            <a:t>Ensure that any development includes an environmental assessment of their impact on woodlands, hedgerows, views etc. (91%)</a:t>
          </a:r>
          <a:endParaRPr lang="en-GB" sz="1900" kern="1200" dirty="0"/>
        </a:p>
        <a:p>
          <a:pPr marL="171450" lvl="1" indent="-171450" algn="l" defTabSz="800100" rtl="0">
            <a:lnSpc>
              <a:spcPct val="90000"/>
            </a:lnSpc>
            <a:spcBef>
              <a:spcPct val="0"/>
            </a:spcBef>
            <a:spcAft>
              <a:spcPct val="15000"/>
            </a:spcAft>
            <a:buChar char="•"/>
          </a:pPr>
          <a:endParaRPr lang="en-GB" sz="1800" kern="1200" dirty="0"/>
        </a:p>
      </dsp:txBody>
      <dsp:txXfrm>
        <a:off x="0" y="551803"/>
        <a:ext cx="8138160" cy="27999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7128"/>
          <a:ext cx="8138160" cy="6624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en-GB" sz="1700" kern="1200" dirty="0"/>
            <a:t>Protect our open space and the landscape - % of those responding agreeing or strongly agreeing – ranked </a:t>
          </a:r>
        </a:p>
      </dsp:txBody>
      <dsp:txXfrm>
        <a:off x="0" y="7128"/>
        <a:ext cx="8138160" cy="662453"/>
      </dsp:txXfrm>
    </dsp:sp>
    <dsp:sp modelId="{93CA0DCA-B976-41A8-93E6-732574675F5A}">
      <dsp:nvSpPr>
        <dsp:cNvPr id="0" name=""/>
        <dsp:cNvSpPr/>
      </dsp:nvSpPr>
      <dsp:spPr>
        <a:xfrm>
          <a:off x="0" y="669581"/>
          <a:ext cx="8138160" cy="270657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GB" sz="2100" kern="1200" dirty="0"/>
            <a:t>Ensure any application to fell significant trees is supported by evidence (91%)</a:t>
          </a:r>
        </a:p>
        <a:p>
          <a:pPr marL="228600" lvl="1" indent="-228600" algn="l" defTabSz="933450" rtl="0">
            <a:lnSpc>
              <a:spcPct val="90000"/>
            </a:lnSpc>
            <a:spcBef>
              <a:spcPct val="0"/>
            </a:spcBef>
            <a:spcAft>
              <a:spcPct val="15000"/>
            </a:spcAft>
            <a:buChar char="•"/>
          </a:pPr>
          <a:r>
            <a:rPr lang="en-GB" sz="2100" kern="1200" dirty="0"/>
            <a:t>Protect the unique character of our village (91%)</a:t>
          </a:r>
        </a:p>
        <a:p>
          <a:pPr marL="228600" lvl="1" indent="-228600" algn="l" defTabSz="933450" rtl="0">
            <a:lnSpc>
              <a:spcPct val="90000"/>
            </a:lnSpc>
            <a:spcBef>
              <a:spcPct val="0"/>
            </a:spcBef>
            <a:spcAft>
              <a:spcPct val="15000"/>
            </a:spcAft>
            <a:buChar char="•"/>
          </a:pPr>
          <a:r>
            <a:rPr lang="en-GB" sz="2100" kern="1200" dirty="0"/>
            <a:t>Encourage in development the use of soft landscaping (90%)</a:t>
          </a:r>
        </a:p>
        <a:p>
          <a:pPr marL="228600" lvl="1" indent="-228600" algn="l" defTabSz="933450" rtl="0">
            <a:lnSpc>
              <a:spcPct val="90000"/>
            </a:lnSpc>
            <a:spcBef>
              <a:spcPct val="0"/>
            </a:spcBef>
            <a:spcAft>
              <a:spcPct val="15000"/>
            </a:spcAft>
            <a:buChar char="•"/>
          </a:pPr>
          <a:r>
            <a:rPr lang="en-GB" sz="2100" kern="1200" dirty="0"/>
            <a:t>Protect as much of the Green Belt (90%)</a:t>
          </a:r>
        </a:p>
        <a:p>
          <a:pPr marL="228600" lvl="1" indent="-228600" algn="l" defTabSz="933450" rtl="0">
            <a:lnSpc>
              <a:spcPct val="90000"/>
            </a:lnSpc>
            <a:spcBef>
              <a:spcPct val="0"/>
            </a:spcBef>
            <a:spcAft>
              <a:spcPct val="15000"/>
            </a:spcAft>
            <a:buChar char="•"/>
          </a:pPr>
          <a:r>
            <a:rPr lang="en-GB" sz="2100" kern="1200" dirty="0"/>
            <a:t>Ensure that development do not have an impact on habitats and wildlife sites (90%)</a:t>
          </a:r>
          <a:endParaRPr lang="en-US" sz="2100" kern="1200" dirty="0"/>
        </a:p>
        <a:p>
          <a:pPr marL="228600" lvl="1" indent="-228600" algn="l" defTabSz="889000" rtl="0">
            <a:lnSpc>
              <a:spcPct val="90000"/>
            </a:lnSpc>
            <a:spcBef>
              <a:spcPct val="0"/>
            </a:spcBef>
            <a:spcAft>
              <a:spcPct val="15000"/>
            </a:spcAft>
            <a:buChar char="•"/>
          </a:pPr>
          <a:endParaRPr lang="en-GB" sz="2000" kern="1200" dirty="0"/>
        </a:p>
      </dsp:txBody>
      <dsp:txXfrm>
        <a:off x="0" y="669581"/>
        <a:ext cx="8138160" cy="27065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153513"/>
          <a:ext cx="8138160" cy="7704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GB" sz="2100" kern="1200" dirty="0"/>
            <a:t>Seek ongoing improvements to transport facilities, road &amp; pathway conditions - % of those responding agreeing or strongly agreeing</a:t>
          </a:r>
        </a:p>
      </dsp:txBody>
      <dsp:txXfrm>
        <a:off x="0" y="153513"/>
        <a:ext cx="8138160" cy="770453"/>
      </dsp:txXfrm>
    </dsp:sp>
    <dsp:sp modelId="{93CA0DCA-B976-41A8-93E6-732574675F5A}">
      <dsp:nvSpPr>
        <dsp:cNvPr id="0" name=""/>
        <dsp:cNvSpPr/>
      </dsp:nvSpPr>
      <dsp:spPr>
        <a:xfrm>
          <a:off x="0" y="923967"/>
          <a:ext cx="8138160" cy="2305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GB" sz="2100" b="0" kern="1200" dirty="0"/>
            <a:t>Engage with the Highways Department to discuss safer routes for cyclists and pedestrians cross the ring road (96%)</a:t>
          </a:r>
          <a:endParaRPr lang="en-GB" sz="2100" kern="1200" dirty="0"/>
        </a:p>
        <a:p>
          <a:pPr marL="228600" lvl="1" indent="-228600" algn="l" defTabSz="933450" rtl="0">
            <a:lnSpc>
              <a:spcPct val="90000"/>
            </a:lnSpc>
            <a:spcBef>
              <a:spcPct val="0"/>
            </a:spcBef>
            <a:spcAft>
              <a:spcPct val="15000"/>
            </a:spcAft>
            <a:buChar char="•"/>
          </a:pPr>
          <a:r>
            <a:rPr lang="en-GB" sz="2100" b="0" kern="1200" dirty="0"/>
            <a:t>Ensure any development considers the additional level of traffic they may generate and include any measures to mitigate this (89%)</a:t>
          </a:r>
          <a:endParaRPr lang="en-GB" sz="2100" kern="1200" dirty="0"/>
        </a:p>
        <a:p>
          <a:pPr marL="228600" lvl="1" indent="-228600" algn="l" defTabSz="933450" rtl="0">
            <a:lnSpc>
              <a:spcPct val="90000"/>
            </a:lnSpc>
            <a:spcBef>
              <a:spcPct val="0"/>
            </a:spcBef>
            <a:spcAft>
              <a:spcPct val="15000"/>
            </a:spcAft>
            <a:buChar char="•"/>
          </a:pPr>
          <a:r>
            <a:rPr lang="en-GB" sz="2100" kern="1200" dirty="0"/>
            <a:t>Carry out a thorough review of all traffic issues within the village (88%)</a:t>
          </a:r>
        </a:p>
      </dsp:txBody>
      <dsp:txXfrm>
        <a:off x="0" y="923967"/>
        <a:ext cx="8138160" cy="2305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80073"/>
          <a:ext cx="8138160" cy="85145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en-GB" sz="2400" kern="1200" dirty="0"/>
            <a:t>Seek ongoing improvements to transport facilities, road and pathway conditions - % agreeing or strongly agreeing</a:t>
          </a:r>
        </a:p>
      </dsp:txBody>
      <dsp:txXfrm>
        <a:off x="0" y="80073"/>
        <a:ext cx="8138160" cy="851454"/>
      </dsp:txXfrm>
    </dsp:sp>
    <dsp:sp modelId="{93CA0DCA-B976-41A8-93E6-732574675F5A}">
      <dsp:nvSpPr>
        <dsp:cNvPr id="0" name=""/>
        <dsp:cNvSpPr/>
      </dsp:nvSpPr>
      <dsp:spPr>
        <a:xfrm>
          <a:off x="0" y="931527"/>
          <a:ext cx="8138160" cy="23716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GB" sz="2400" b="0" kern="1200" dirty="0"/>
            <a:t>Ensure any development considers how they will improve the safe movement of pedestrians and cyclists (87%)</a:t>
          </a:r>
          <a:endParaRPr lang="en-GB" sz="2400" kern="1200" dirty="0"/>
        </a:p>
        <a:p>
          <a:pPr marL="228600" lvl="1" indent="-228600" algn="l" defTabSz="1066800" rtl="0">
            <a:lnSpc>
              <a:spcPct val="90000"/>
            </a:lnSpc>
            <a:spcBef>
              <a:spcPct val="0"/>
            </a:spcBef>
            <a:spcAft>
              <a:spcPct val="15000"/>
            </a:spcAft>
            <a:buChar char="•"/>
          </a:pPr>
          <a:r>
            <a:rPr lang="en-GB" sz="2400" b="0" kern="1200" dirty="0"/>
            <a:t>Investigate ways to improve public transport (84%)</a:t>
          </a:r>
          <a:endParaRPr lang="en-GB" sz="2400" kern="1200" dirty="0"/>
        </a:p>
        <a:p>
          <a:pPr marL="228600" lvl="1" indent="-228600" algn="l" defTabSz="1066800" rtl="0">
            <a:lnSpc>
              <a:spcPct val="90000"/>
            </a:lnSpc>
            <a:spcBef>
              <a:spcPct val="0"/>
            </a:spcBef>
            <a:spcAft>
              <a:spcPct val="15000"/>
            </a:spcAft>
            <a:buChar char="•"/>
          </a:pPr>
          <a:r>
            <a:rPr lang="en-GB" sz="2400" b="0" kern="1200" dirty="0"/>
            <a:t>Explore with CYC the possibility of providing a cycle lane through the village to Huntington (77%)</a:t>
          </a:r>
          <a:endParaRPr lang="en-GB" sz="2400" kern="1200" dirty="0"/>
        </a:p>
      </dsp:txBody>
      <dsp:txXfrm>
        <a:off x="0" y="931527"/>
        <a:ext cx="8138160" cy="23716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36835"/>
          <a:ext cx="8138160" cy="135024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GB" sz="2100" kern="1200" dirty="0"/>
            <a:t>Deliver modest development that is sensitive to the environment, infrastructure constraints and improves the quality of life of all current and future residents - % of those responding agreeing or strongly agreeing</a:t>
          </a:r>
        </a:p>
      </dsp:txBody>
      <dsp:txXfrm>
        <a:off x="0" y="36835"/>
        <a:ext cx="8138160" cy="1350243"/>
      </dsp:txXfrm>
    </dsp:sp>
    <dsp:sp modelId="{93CA0DCA-B976-41A8-93E6-732574675F5A}">
      <dsp:nvSpPr>
        <dsp:cNvPr id="0" name=""/>
        <dsp:cNvSpPr/>
      </dsp:nvSpPr>
      <dsp:spPr>
        <a:xfrm>
          <a:off x="0" y="1387078"/>
          <a:ext cx="8138160" cy="20752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GB" sz="2100" kern="1200" dirty="0"/>
            <a:t>Ensure developers give consideration to any suitable brownfield sites (87%)</a:t>
          </a:r>
        </a:p>
        <a:p>
          <a:pPr marL="228600" lvl="1" indent="-228600" algn="l" defTabSz="933450" rtl="0">
            <a:lnSpc>
              <a:spcPct val="90000"/>
            </a:lnSpc>
            <a:spcBef>
              <a:spcPct val="0"/>
            </a:spcBef>
            <a:spcAft>
              <a:spcPct val="15000"/>
            </a:spcAft>
            <a:buChar char="•"/>
          </a:pPr>
          <a:r>
            <a:rPr lang="en-GB" sz="2100" kern="1200" dirty="0"/>
            <a:t>Ensure than any development does not affect key distinctive views into and out of the village (86%)</a:t>
          </a:r>
        </a:p>
        <a:p>
          <a:pPr marL="228600" lvl="1" indent="-228600" algn="l" defTabSz="933450" rtl="0">
            <a:lnSpc>
              <a:spcPct val="90000"/>
            </a:lnSpc>
            <a:spcBef>
              <a:spcPct val="0"/>
            </a:spcBef>
            <a:spcAft>
              <a:spcPct val="15000"/>
            </a:spcAft>
            <a:buChar char="•"/>
          </a:pPr>
          <a:r>
            <a:rPr lang="en-GB" sz="2100" kern="1200" dirty="0"/>
            <a:t>Ensure that any development is not prominent in scale or significantly change the character of the village (82%)</a:t>
          </a:r>
        </a:p>
      </dsp:txBody>
      <dsp:txXfrm>
        <a:off x="0" y="1387078"/>
        <a:ext cx="8138160" cy="20752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85140"/>
          <a:ext cx="8138160" cy="97033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GB" sz="1900" kern="1200" dirty="0"/>
            <a:t>Deliver modest development that is sensitive to the environment, infrastructure constraints and improves the quality of life of all current and future residents - % of those responding agreeing or strongly agreeing</a:t>
          </a:r>
        </a:p>
      </dsp:txBody>
      <dsp:txXfrm>
        <a:off x="0" y="85140"/>
        <a:ext cx="8138160" cy="970335"/>
      </dsp:txXfrm>
    </dsp:sp>
    <dsp:sp modelId="{93CA0DCA-B976-41A8-93E6-732574675F5A}">
      <dsp:nvSpPr>
        <dsp:cNvPr id="0" name=""/>
        <dsp:cNvSpPr/>
      </dsp:nvSpPr>
      <dsp:spPr>
        <a:xfrm>
          <a:off x="0" y="1055475"/>
          <a:ext cx="8138160" cy="224266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GB" sz="2000" kern="1200" dirty="0"/>
            <a:t>Ensure any development adds to the vitality of the community as well as a balanced community (81%)</a:t>
          </a:r>
        </a:p>
        <a:p>
          <a:pPr marL="228600" lvl="1" indent="-228600" algn="l" defTabSz="889000" rtl="0">
            <a:lnSpc>
              <a:spcPct val="90000"/>
            </a:lnSpc>
            <a:spcBef>
              <a:spcPct val="0"/>
            </a:spcBef>
            <a:spcAft>
              <a:spcPct val="15000"/>
            </a:spcAft>
            <a:buChar char="•"/>
          </a:pPr>
          <a:r>
            <a:rPr lang="en-GB" sz="2000" kern="1200" dirty="0"/>
            <a:t>Ensure that new development enables proportionate growth, does not exceed 10% of the current village size (77%)</a:t>
          </a:r>
        </a:p>
        <a:p>
          <a:pPr marL="228600" lvl="1" indent="-228600" algn="l" defTabSz="889000" rtl="0">
            <a:lnSpc>
              <a:spcPct val="90000"/>
            </a:lnSpc>
            <a:spcBef>
              <a:spcPct val="0"/>
            </a:spcBef>
            <a:spcAft>
              <a:spcPct val="15000"/>
            </a:spcAft>
            <a:buChar char="•"/>
          </a:pPr>
          <a:r>
            <a:rPr lang="en-GB" sz="2000" kern="1200" dirty="0"/>
            <a:t>Ensure that any new housing broadens the range of stock in the village (69%)</a:t>
          </a:r>
        </a:p>
        <a:p>
          <a:pPr marL="228600" lvl="1" indent="-228600" algn="l" defTabSz="889000" rtl="0">
            <a:lnSpc>
              <a:spcPct val="90000"/>
            </a:lnSpc>
            <a:spcBef>
              <a:spcPct val="0"/>
            </a:spcBef>
            <a:spcAft>
              <a:spcPct val="15000"/>
            </a:spcAft>
            <a:buChar char="•"/>
          </a:pPr>
          <a:r>
            <a:rPr lang="en-GB" sz="2000" b="0" kern="1200" dirty="0"/>
            <a:t>Identify suitable sites for housing development (66%)</a:t>
          </a:r>
          <a:endParaRPr lang="en-GB" sz="2000" kern="1200" dirty="0"/>
        </a:p>
      </dsp:txBody>
      <dsp:txXfrm>
        <a:off x="0" y="1055475"/>
        <a:ext cx="8138160" cy="22426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8B70E-FA74-462D-BF97-D503AD308BB1}">
      <dsp:nvSpPr>
        <dsp:cNvPr id="0" name=""/>
        <dsp:cNvSpPr/>
      </dsp:nvSpPr>
      <dsp:spPr>
        <a:xfrm>
          <a:off x="0" y="147123"/>
          <a:ext cx="8138160" cy="66245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en-GB" sz="1700" kern="1200" dirty="0"/>
            <a:t>Maintain and improve local facilities for all residents - % of those responding agreeing or strongly agreeing</a:t>
          </a:r>
        </a:p>
      </dsp:txBody>
      <dsp:txXfrm>
        <a:off x="0" y="147123"/>
        <a:ext cx="8138160" cy="662453"/>
      </dsp:txXfrm>
    </dsp:sp>
    <dsp:sp modelId="{93CA0DCA-B976-41A8-93E6-732574675F5A}">
      <dsp:nvSpPr>
        <dsp:cNvPr id="0" name=""/>
        <dsp:cNvSpPr/>
      </dsp:nvSpPr>
      <dsp:spPr>
        <a:xfrm>
          <a:off x="0" y="809576"/>
          <a:ext cx="8138160" cy="24265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rtl="0">
            <a:lnSpc>
              <a:spcPct val="90000"/>
            </a:lnSpc>
            <a:spcBef>
              <a:spcPct val="0"/>
            </a:spcBef>
            <a:spcAft>
              <a:spcPct val="15000"/>
            </a:spcAft>
            <a:buChar char="•"/>
          </a:pPr>
          <a:r>
            <a:rPr lang="en-GB" sz="1700" kern="1200" dirty="0"/>
            <a:t>Ensure any development identifies the impact on facilities and how the facilities can be enhanced to meet proposed growth (84%)</a:t>
          </a:r>
        </a:p>
        <a:p>
          <a:pPr marL="171450" lvl="1" indent="-171450" algn="l" defTabSz="755650" rtl="0">
            <a:lnSpc>
              <a:spcPct val="90000"/>
            </a:lnSpc>
            <a:spcBef>
              <a:spcPct val="0"/>
            </a:spcBef>
            <a:spcAft>
              <a:spcPct val="15000"/>
            </a:spcAft>
            <a:buChar char="•"/>
          </a:pPr>
          <a:r>
            <a:rPr lang="en-GB" sz="1700" kern="1200" dirty="0"/>
            <a:t>Understand that the needs of young people where funds allow to ensure their views are heard (81%)</a:t>
          </a:r>
        </a:p>
        <a:p>
          <a:pPr marL="171450" lvl="1" indent="-171450" algn="l" defTabSz="755650" rtl="0">
            <a:lnSpc>
              <a:spcPct val="90000"/>
            </a:lnSpc>
            <a:spcBef>
              <a:spcPct val="0"/>
            </a:spcBef>
            <a:spcAft>
              <a:spcPct val="15000"/>
            </a:spcAft>
            <a:buChar char="•"/>
          </a:pPr>
          <a:r>
            <a:rPr lang="en-GB" sz="1700" kern="1200" dirty="0"/>
            <a:t>Engage with voluntary &amp; community sectors to improve usage of facilities (80%)</a:t>
          </a:r>
        </a:p>
        <a:p>
          <a:pPr marL="171450" lvl="1" indent="-171450" algn="l" defTabSz="755650" rtl="0">
            <a:lnSpc>
              <a:spcPct val="90000"/>
            </a:lnSpc>
            <a:spcBef>
              <a:spcPct val="0"/>
            </a:spcBef>
            <a:spcAft>
              <a:spcPct val="15000"/>
            </a:spcAft>
            <a:buChar char="•"/>
          </a:pPr>
          <a:r>
            <a:rPr lang="en-GB" sz="1700" kern="1200" dirty="0"/>
            <a:t>Encourage members of the community to get involved in the activities in the village (77%)</a:t>
          </a:r>
        </a:p>
        <a:p>
          <a:pPr marL="171450" lvl="1" indent="-171450" algn="l" defTabSz="755650" rtl="0">
            <a:lnSpc>
              <a:spcPct val="90000"/>
            </a:lnSpc>
            <a:spcBef>
              <a:spcPct val="0"/>
            </a:spcBef>
            <a:spcAft>
              <a:spcPct val="15000"/>
            </a:spcAft>
            <a:buChar char="•"/>
          </a:pPr>
          <a:r>
            <a:rPr lang="en-GB" sz="1700" kern="1200" dirty="0"/>
            <a:t>Any new housing development must explore the economic viability of establishing community health facilities with in the village (65%) </a:t>
          </a:r>
        </a:p>
      </dsp:txBody>
      <dsp:txXfrm>
        <a:off x="0" y="809576"/>
        <a:ext cx="8138160" cy="24265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350545-E260-4F41-A803-5BF85CFE96EA}" type="datetimeFigureOut">
              <a:rPr lang="en-US" smtClean="0"/>
              <a:t>6/6/2016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BD68D1-0A4A-364F-B3D1-97755523CCB2}" type="slidenum">
              <a:rPr lang="en-US" smtClean="0"/>
              <a:t>‹#›</a:t>
            </a:fld>
            <a:endParaRPr lang="en-US" dirty="0"/>
          </a:p>
        </p:txBody>
      </p:sp>
    </p:spTree>
    <p:extLst>
      <p:ext uri="{BB962C8B-B14F-4D97-AF65-F5344CB8AC3E}">
        <p14:creationId xmlns:p14="http://schemas.microsoft.com/office/powerpoint/2010/main" val="4420469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FCAFC9-2F5E-7849-9A3C-3E3602566C83}" type="datetimeFigureOut">
              <a:rPr lang="en-US" smtClean="0"/>
              <a:t>6/6/2016</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59D8E-2A04-7648-BB99-EC53D2571000}" type="slidenum">
              <a:rPr lang="en-US" smtClean="0"/>
              <a:t>‹#›</a:t>
            </a:fld>
            <a:endParaRPr lang="en-US" dirty="0"/>
          </a:p>
        </p:txBody>
      </p:sp>
    </p:spTree>
    <p:extLst>
      <p:ext uri="{BB962C8B-B14F-4D97-AF65-F5344CB8AC3E}">
        <p14:creationId xmlns:p14="http://schemas.microsoft.com/office/powerpoint/2010/main" val="25517327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5661618" cy="1234730"/>
          </a:xfrm>
        </p:spPr>
        <p:txBody>
          <a:bodyPr anchor="b">
            <a:normAutofit/>
          </a:bodyPr>
          <a:lstStyle>
            <a:lvl1pPr marL="0" indent="0">
              <a:buNone/>
              <a:defRPr sz="3600" b="1" baseline="0">
                <a:solidFill>
                  <a:schemeClr val="tx1"/>
                </a:solidFill>
              </a:defRPr>
            </a:lvl1pPr>
          </a:lstStyle>
          <a:p>
            <a:pPr lvl="0"/>
            <a:r>
              <a:rPr lang="en-US" dirty="0"/>
              <a:t>Add the title of your presentation here</a:t>
            </a:r>
          </a:p>
        </p:txBody>
      </p:sp>
      <p:grpSp>
        <p:nvGrpSpPr>
          <p:cNvPr id="10" name="Group 9"/>
          <p:cNvGrpSpPr/>
          <p:nvPr userDrawn="1"/>
        </p:nvGrpSpPr>
        <p:grpSpPr>
          <a:xfrm>
            <a:off x="3389891" y="4862023"/>
            <a:ext cx="1874480" cy="238727"/>
            <a:chOff x="3519449" y="4886156"/>
            <a:chExt cx="1874480" cy="238727"/>
          </a:xfrm>
        </p:grpSpPr>
        <p:sp>
          <p:nvSpPr>
            <p:cNvPr id="11" name="Subtitle 1"/>
            <p:cNvSpPr txBox="1">
              <a:spLocks/>
            </p:cNvSpPr>
            <p:nvPr userDrawn="1"/>
          </p:nvSpPr>
          <p:spPr>
            <a:xfrm>
              <a:off x="3519449" y="4886156"/>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12" name="Picture 11" descr="sm_logo_reversed1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84796" y="4895292"/>
              <a:ext cx="1109133" cy="229591"/>
            </a:xfrm>
            <a:prstGeom prst="rect">
              <a:avLst/>
            </a:prstGeom>
          </p:spPr>
        </p:pic>
      </p:grpSp>
      <p:sp>
        <p:nvSpPr>
          <p:cNvPr id="3" name="Text Placeholder 2"/>
          <p:cNvSpPr>
            <a:spLocks noGrp="1"/>
          </p:cNvSpPr>
          <p:nvPr>
            <p:ph type="body" sz="quarter" idx="12"/>
          </p:nvPr>
        </p:nvSpPr>
        <p:spPr>
          <a:xfrm>
            <a:off x="257175" y="3732517"/>
            <a:ext cx="3897313" cy="374650"/>
          </a:xfrm>
        </p:spPr>
        <p:txBody>
          <a:bodyPr/>
          <a:lstStyle/>
          <a:p>
            <a:pPr lvl="0"/>
            <a:r>
              <a:rPr lang="en-US" dirty="0"/>
              <a:t>Click to edit Master text styles</a:t>
            </a:r>
          </a:p>
        </p:txBody>
      </p:sp>
    </p:spTree>
    <p:extLst>
      <p:ext uri="{BB962C8B-B14F-4D97-AF65-F5344CB8AC3E}">
        <p14:creationId xmlns:p14="http://schemas.microsoft.com/office/powerpoint/2010/main" val="44675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1"/>
            <a:ext cx="8229600" cy="391272"/>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dirty="0"/>
          </a:p>
        </p:txBody>
      </p:sp>
    </p:spTree>
    <p:extLst>
      <p:ext uri="{BB962C8B-B14F-4D97-AF65-F5344CB8AC3E}">
        <p14:creationId xmlns:p14="http://schemas.microsoft.com/office/powerpoint/2010/main" val="199139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1"/>
            <a:ext cx="8229600" cy="391272"/>
          </a:xfrm>
          <a:prstGeom prst="rect">
            <a:avLst/>
          </a:prstGeo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1775320"/>
            <a:ext cx="7772870" cy="2568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759053" y="4412457"/>
            <a:ext cx="2057400" cy="273844"/>
          </a:xfrm>
          <a:prstGeom prst="rect">
            <a:avLst/>
          </a:prstGeom>
        </p:spPr>
        <p:txBody>
          <a:bodyPr/>
          <a:lstStyle/>
          <a:p>
            <a:fld id="{48A87A34-81AB-432B-8DAE-1953F412C126}" type="datetimeFigureOut">
              <a:rPr lang="en-US" dirty="0"/>
              <a:t>6/6/2016</a:t>
            </a:fld>
            <a:endParaRPr lang="en-US" dirty="0"/>
          </a:p>
        </p:txBody>
      </p:sp>
      <p:sp>
        <p:nvSpPr>
          <p:cNvPr id="5" name="Footer Placeholder 4"/>
          <p:cNvSpPr>
            <a:spLocks noGrp="1"/>
          </p:cNvSpPr>
          <p:nvPr>
            <p:ph type="ftr" sz="quarter" idx="11"/>
          </p:nvPr>
        </p:nvSpPr>
        <p:spPr>
          <a:xfrm>
            <a:off x="685331" y="4412457"/>
            <a:ext cx="5004665"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2240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dirty="0"/>
          </a:p>
        </p:txBody>
      </p:sp>
    </p:spTree>
    <p:extLst>
      <p:ext uri="{BB962C8B-B14F-4D97-AF65-F5344CB8AC3E}">
        <p14:creationId xmlns:p14="http://schemas.microsoft.com/office/powerpoint/2010/main" val="59644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dirty="0"/>
          </a:p>
        </p:txBody>
      </p:sp>
      <p:sp>
        <p:nvSpPr>
          <p:cNvPr id="7" name="Text Placeholder 6"/>
          <p:cNvSpPr>
            <a:spLocks noGrp="1"/>
          </p:cNvSpPr>
          <p:nvPr>
            <p:ph type="body" sz="quarter" idx="13"/>
          </p:nvPr>
        </p:nvSpPr>
        <p:spPr>
          <a:xfrm>
            <a:off x="115888" y="723900"/>
            <a:ext cx="3887787" cy="261938"/>
          </a:xfrm>
        </p:spPr>
        <p:txBody>
          <a:bodyPr/>
          <a:lstStyle/>
          <a:p>
            <a:pPr lvl="0"/>
            <a:r>
              <a:rPr lang="en-US" dirty="0"/>
              <a:t>Click to edit Master text styles</a:t>
            </a:r>
          </a:p>
        </p:txBody>
      </p:sp>
    </p:spTree>
    <p:extLst>
      <p:ext uri="{BB962C8B-B14F-4D97-AF65-F5344CB8AC3E}">
        <p14:creationId xmlns:p14="http://schemas.microsoft.com/office/powerpoint/2010/main" val="345174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sty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dirty="0"/>
          </a:p>
        </p:txBody>
      </p:sp>
      <p:graphicFrame>
        <p:nvGraphicFramePr>
          <p:cNvPr id="5" name="Table 4"/>
          <p:cNvGraphicFramePr>
            <a:graphicFrameLocks noGrp="1"/>
          </p:cNvGraphicFramePr>
          <p:nvPr userDrawn="1">
            <p:extLst>
              <p:ext uri="{D42A27DB-BD31-4B8C-83A1-F6EECF244321}">
                <p14:modId xmlns:p14="http://schemas.microsoft.com/office/powerpoint/2010/main" val="731729107"/>
              </p:ext>
            </p:extLst>
          </p:nvPr>
        </p:nvGraphicFramePr>
        <p:xfrm>
          <a:off x="204787" y="1052400"/>
          <a:ext cx="5953649" cy="2184875"/>
        </p:xfrm>
        <a:graphic>
          <a:graphicData uri="http://schemas.openxmlformats.org/drawingml/2006/table">
            <a:tbl>
              <a:tblPr firstRow="1" lastRow="1" bandRow="1">
                <a:tableStyleId>{1FECB4D8-DB02-4DC6-A0A2-4F2EBAE1DC90}</a:tableStyleId>
              </a:tblPr>
              <a:tblGrid>
                <a:gridCol w="4802370">
                  <a:extLst>
                    <a:ext uri="{9D8B030D-6E8A-4147-A177-3AD203B41FA5}">
                      <a16:colId xmlns:a16="http://schemas.microsoft.com/office/drawing/2014/main" val="20000"/>
                    </a:ext>
                  </a:extLst>
                </a:gridCol>
                <a:gridCol w="716414">
                  <a:extLst>
                    <a:ext uri="{9D8B030D-6E8A-4147-A177-3AD203B41FA5}">
                      <a16:colId xmlns:a16="http://schemas.microsoft.com/office/drawing/2014/main" val="20001"/>
                    </a:ext>
                  </a:extLst>
                </a:gridCol>
                <a:gridCol w="434865">
                  <a:extLst>
                    <a:ext uri="{9D8B030D-6E8A-4147-A177-3AD203B41FA5}">
                      <a16:colId xmlns:a16="http://schemas.microsoft.com/office/drawing/2014/main" val="20002"/>
                    </a:ext>
                  </a:extLst>
                </a:gridCol>
              </a:tblGrid>
              <a:tr h="312125">
                <a:tc>
                  <a:txBody>
                    <a:bodyPr/>
                    <a:lstStyle/>
                    <a:p>
                      <a:r>
                        <a:rPr lang="en-US" sz="1100" dirty="0">
                          <a:solidFill>
                            <a:schemeClr val="bg1"/>
                          </a:solidFill>
                          <a:latin typeface="Arial"/>
                          <a:cs typeface="Arial"/>
                        </a:rPr>
                        <a:t>Answer Choices</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r>
                        <a:rPr lang="en-US" sz="1100" dirty="0">
                          <a:solidFill>
                            <a:schemeClr val="bg1"/>
                          </a:solidFill>
                          <a:latin typeface="Arial"/>
                          <a:cs typeface="Arial"/>
                        </a:rPr>
                        <a:t>Responses</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sz="1200" dirty="0">
                        <a:solidFill>
                          <a:schemeClr val="bg1"/>
                        </a:solidFill>
                        <a:latin typeface="Arial"/>
                        <a:cs typeface="Arial"/>
                      </a:endParaRP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312125">
                <a:tc>
                  <a:txBody>
                    <a:bodyPr/>
                    <a:lstStyle/>
                    <a:p>
                      <a:r>
                        <a:rPr lang="en-US" sz="1050" dirty="0">
                          <a:solidFill>
                            <a:schemeClr val="tx1"/>
                          </a:solidFill>
                          <a:latin typeface="Arial"/>
                          <a:cs typeface="Arial"/>
                        </a:rPr>
                        <a:t>Less than one 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12125">
                <a:tc>
                  <a:txBody>
                    <a:bodyPr/>
                    <a:lstStyle/>
                    <a:p>
                      <a:r>
                        <a:rPr lang="en-US" sz="1050" dirty="0">
                          <a:solidFill>
                            <a:schemeClr val="tx1"/>
                          </a:solidFill>
                          <a:latin typeface="Arial"/>
                          <a:cs typeface="Arial"/>
                        </a:rPr>
                        <a:t>1 to 3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12125">
                <a:tc>
                  <a:txBody>
                    <a:bodyPr/>
                    <a:lstStyle/>
                    <a:p>
                      <a:r>
                        <a:rPr lang="en-US" sz="1050" dirty="0">
                          <a:solidFill>
                            <a:schemeClr val="tx1"/>
                          </a:solidFill>
                          <a:latin typeface="Arial"/>
                          <a:cs typeface="Arial"/>
                        </a:rPr>
                        <a:t>3 to 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25.00%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25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12125">
                <a:tc>
                  <a:txBody>
                    <a:bodyPr/>
                    <a:lstStyle/>
                    <a:p>
                      <a:r>
                        <a:rPr lang="en-US" sz="1050" dirty="0">
                          <a:solidFill>
                            <a:schemeClr val="tx1"/>
                          </a:solidFill>
                          <a:latin typeface="Arial"/>
                          <a:cs typeface="Arial"/>
                        </a:rPr>
                        <a:t>5 to 7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12125">
                <a:tc>
                  <a:txBody>
                    <a:bodyPr/>
                    <a:lstStyle/>
                    <a:p>
                      <a:r>
                        <a:rPr lang="en-US" sz="1050" dirty="0">
                          <a:solidFill>
                            <a:schemeClr val="tx1"/>
                          </a:solidFill>
                          <a:latin typeface="Arial"/>
                          <a:cs typeface="Arial"/>
                        </a:rPr>
                        <a:t>More than seven</a:t>
                      </a:r>
                      <a:r>
                        <a:rPr lang="en-US" sz="1050" baseline="0" dirty="0">
                          <a:solidFill>
                            <a:schemeClr val="tx1"/>
                          </a:solidFill>
                          <a:latin typeface="Arial"/>
                          <a:cs typeface="Arial"/>
                        </a:rPr>
                        <a:t> years</a:t>
                      </a:r>
                      <a:endParaRPr lang="en-US" sz="1050" dirty="0">
                        <a:solidFill>
                          <a:schemeClr val="tx1"/>
                        </a:solidFill>
                        <a:latin typeface="Arial"/>
                        <a:cs typeface="Aria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40.00%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40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12125">
                <a:tc>
                  <a:txBody>
                    <a:bodyPr/>
                    <a:lstStyle/>
                    <a:p>
                      <a:r>
                        <a:rPr lang="en-US" sz="1050" dirty="0">
                          <a:solidFill>
                            <a:srgbClr val="FFFFFF"/>
                          </a:solidFill>
                          <a:latin typeface="Arial"/>
                          <a:cs typeface="Arial"/>
                        </a:rPr>
                        <a:t>Total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endParaRPr lang="en-US" sz="1050" dirty="0">
                        <a:solidFill>
                          <a:srgbClr val="FFFFFF"/>
                        </a:solidFill>
                        <a:latin typeface="Arial"/>
                        <a:cs typeface="Arial"/>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pPr algn="r"/>
                      <a:r>
                        <a:rPr lang="en-US" sz="1050" dirty="0">
                          <a:solidFill>
                            <a:srgbClr val="FFFFFF"/>
                          </a:solidFill>
                          <a:latin typeface="Arial"/>
                          <a:cs typeface="Arial"/>
                        </a:rPr>
                        <a:t>100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extLst>
                  <a:ext uri="{0D108BD9-81ED-4DB2-BD59-A6C34878D82A}">
                    <a16:rowId xmlns:a16="http://schemas.microsoft.com/office/drawing/2014/main" val="10006"/>
                  </a:ext>
                </a:extLst>
              </a:tr>
            </a:tbl>
          </a:graphicData>
        </a:graphic>
      </p:graphicFrame>
      <p:sp>
        <p:nvSpPr>
          <p:cNvPr id="7" name="Text Placeholder 6"/>
          <p:cNvSpPr>
            <a:spLocks noGrp="1"/>
          </p:cNvSpPr>
          <p:nvPr>
            <p:ph type="body" sz="quarter" idx="11"/>
          </p:nvPr>
        </p:nvSpPr>
        <p:spPr>
          <a:xfrm>
            <a:off x="115888" y="723900"/>
            <a:ext cx="4478337" cy="261938"/>
          </a:xfrm>
        </p:spPr>
        <p:txBody>
          <a:bodyPr/>
          <a:lstStyle/>
          <a:p>
            <a:pPr lvl="0"/>
            <a:r>
              <a:rPr lang="en-US" dirty="0"/>
              <a:t>Click to edit Master text styles</a:t>
            </a:r>
          </a:p>
        </p:txBody>
      </p:sp>
    </p:spTree>
    <p:extLst>
      <p:ext uri="{BB962C8B-B14F-4D97-AF65-F5344CB8AC3E}">
        <p14:creationId xmlns:p14="http://schemas.microsoft.com/office/powerpoint/2010/main" val="4046444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1775320"/>
            <a:ext cx="7772870" cy="2568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759053" y="4412457"/>
            <a:ext cx="2057400" cy="273844"/>
          </a:xfrm>
          <a:prstGeom prst="rect">
            <a:avLst/>
          </a:prstGeom>
        </p:spPr>
        <p:txBody>
          <a:bodyPr/>
          <a:lstStyle/>
          <a:p>
            <a:fld id="{48A87A34-81AB-432B-8DAE-1953F412C126}" type="datetimeFigureOut">
              <a:rPr lang="en-US" dirty="0"/>
              <a:t>6/6/2016</a:t>
            </a:fld>
            <a:endParaRPr lang="en-US" dirty="0"/>
          </a:p>
        </p:txBody>
      </p:sp>
      <p:sp>
        <p:nvSpPr>
          <p:cNvPr id="5" name="Footer Placeholder 4"/>
          <p:cNvSpPr>
            <a:spLocks noGrp="1"/>
          </p:cNvSpPr>
          <p:nvPr>
            <p:ph type="ftr" sz="quarter" idx="11"/>
          </p:nvPr>
        </p:nvSpPr>
        <p:spPr>
          <a:xfrm>
            <a:off x="685331" y="4412457"/>
            <a:ext cx="5004665"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595382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dirty="0"/>
          </a:p>
        </p:txBody>
      </p:sp>
      <p:sp>
        <p:nvSpPr>
          <p:cNvPr id="13" name="Text Placeholder 12"/>
          <p:cNvSpPr>
            <a:spLocks noGrp="1"/>
          </p:cNvSpPr>
          <p:nvPr>
            <p:ph type="body" sz="quarter" idx="13"/>
          </p:nvPr>
        </p:nvSpPr>
        <p:spPr>
          <a:xfrm>
            <a:off x="204788" y="3880918"/>
            <a:ext cx="4576388" cy="350837"/>
          </a:xfrm>
        </p:spPr>
        <p:txBody>
          <a:bodyPr/>
          <a:lstStyle>
            <a:lvl1pPr>
              <a:defRPr b="0"/>
            </a:lvl1pPr>
          </a:lstStyle>
          <a:p>
            <a:pPr lvl="0"/>
            <a:r>
              <a:rPr lang="en-US" dirty="0"/>
              <a:t>Click to edit</a:t>
            </a:r>
          </a:p>
        </p:txBody>
      </p:sp>
      <p:sp>
        <p:nvSpPr>
          <p:cNvPr id="17" name="Title 16"/>
          <p:cNvSpPr>
            <a:spLocks noGrp="1"/>
          </p:cNvSpPr>
          <p:nvPr>
            <p:ph type="title"/>
          </p:nvPr>
        </p:nvSpPr>
        <p:spPr>
          <a:xfrm>
            <a:off x="204788" y="2469270"/>
            <a:ext cx="8229600" cy="857250"/>
          </a:xfrm>
        </p:spPr>
        <p:txBody>
          <a:bodyPr/>
          <a:lstStyle/>
          <a:p>
            <a:r>
              <a:rPr lang="en-US" dirty="0"/>
              <a:t>Click to edit Master title style</a:t>
            </a:r>
          </a:p>
        </p:txBody>
      </p:sp>
      <p:sp>
        <p:nvSpPr>
          <p:cNvPr id="16" name="Text Placeholder 5"/>
          <p:cNvSpPr>
            <a:spLocks noGrp="1"/>
          </p:cNvSpPr>
          <p:nvPr>
            <p:ph type="body" sz="quarter" idx="17" hasCustomPrompt="1"/>
          </p:nvPr>
        </p:nvSpPr>
        <p:spPr>
          <a:xfrm>
            <a:off x="204788" y="3166774"/>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a:t>
            </a:r>
          </a:p>
        </p:txBody>
      </p:sp>
      <p:sp>
        <p:nvSpPr>
          <p:cNvPr id="7" name="Text Placeholder 12"/>
          <p:cNvSpPr>
            <a:spLocks noGrp="1"/>
          </p:cNvSpPr>
          <p:nvPr>
            <p:ph type="body" sz="quarter" idx="18"/>
          </p:nvPr>
        </p:nvSpPr>
        <p:spPr>
          <a:xfrm>
            <a:off x="204788" y="4274702"/>
            <a:ext cx="4576388" cy="350837"/>
          </a:xfrm>
        </p:spPr>
        <p:txBody>
          <a:bodyPr/>
          <a:lstStyle>
            <a:lvl1pPr>
              <a:defRPr b="0"/>
            </a:lvl1pPr>
          </a:lstStyle>
          <a:p>
            <a:pPr lvl="0"/>
            <a:r>
              <a:rPr lang="en-US" dirty="0"/>
              <a:t>Click to edit</a:t>
            </a:r>
          </a:p>
        </p:txBody>
      </p:sp>
    </p:spTree>
    <p:extLst>
      <p:ext uri="{BB962C8B-B14F-4D97-AF65-F5344CB8AC3E}">
        <p14:creationId xmlns:p14="http://schemas.microsoft.com/office/powerpoint/2010/main" val="296483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4788" y="1200151"/>
            <a:ext cx="8482012"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4788" y="4691162"/>
            <a:ext cx="2133600" cy="273844"/>
          </a:xfrm>
          <a:prstGeom prst="rect">
            <a:avLst/>
          </a:prstGeom>
        </p:spPr>
        <p:txBody>
          <a:bodyPr vert="horz" lIns="91440" tIns="45720" rIns="91440" bIns="45720" rtlCol="0" anchor="ctr"/>
          <a:lstStyle>
            <a:lvl1pPr algn="l">
              <a:defRPr sz="1200">
                <a:solidFill>
                  <a:srgbClr val="FFFFFF"/>
                </a:solidFill>
                <a:latin typeface="Arial"/>
                <a:cs typeface="Arial"/>
              </a:defRPr>
            </a:lvl1pPr>
          </a:lstStyle>
          <a:p>
            <a:fld id="{537D1D7B-70B5-9D4F-A9E5-525C1090DAAC}" type="datetime4">
              <a:rPr lang="en-US" smtClean="0"/>
              <a:t>June 6, 2016</a:t>
            </a:fld>
            <a:endParaRPr lang="en-US" dirty="0"/>
          </a:p>
        </p:txBody>
      </p:sp>
      <p:sp>
        <p:nvSpPr>
          <p:cNvPr id="6" name="Slide Number Placeholder 5"/>
          <p:cNvSpPr>
            <a:spLocks noGrp="1"/>
          </p:cNvSpPr>
          <p:nvPr>
            <p:ph type="sldNum" sz="quarter" idx="4"/>
          </p:nvPr>
        </p:nvSpPr>
        <p:spPr>
          <a:xfrm>
            <a:off x="8686800" y="4828084"/>
            <a:ext cx="384104" cy="273844"/>
          </a:xfrm>
          <a:prstGeom prst="rect">
            <a:avLst/>
          </a:prstGeom>
        </p:spPr>
        <p:txBody>
          <a:bodyPr vert="horz" lIns="91440" tIns="45720" rIns="91440" bIns="45720" rtlCol="0" anchor="ctr"/>
          <a:lstStyle>
            <a:lvl1pPr algn="r">
              <a:defRPr sz="1200">
                <a:solidFill>
                  <a:srgbClr val="CCCCCC"/>
                </a:solidFill>
                <a:latin typeface="Arial"/>
                <a:cs typeface="Arial"/>
              </a:defRPr>
            </a:lvl1pPr>
          </a:lstStyle>
          <a:p>
            <a:fld id="{7FE0505B-37A8-D24C-BEF3-C2D216B51C70}" type="slidenum">
              <a:rPr lang="en-US" smtClean="0"/>
              <a:pPr/>
              <a:t>‹#›</a:t>
            </a:fld>
            <a:endParaRPr lang="en-US" dirty="0"/>
          </a:p>
        </p:txBody>
      </p:sp>
    </p:spTree>
    <p:extLst>
      <p:ext uri="{BB962C8B-B14F-4D97-AF65-F5344CB8AC3E}">
        <p14:creationId xmlns:p14="http://schemas.microsoft.com/office/powerpoint/2010/main" val="665824561"/>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Lst>
  <p:hf hdr="0" ftr="0"/>
  <p:txStyles>
    <p:titleStyle>
      <a:lvl1pPr algn="l" defTabSz="457200" rtl="0" eaLnBrk="1" latinLnBrk="0" hangingPunct="1">
        <a:spcBef>
          <a:spcPct val="0"/>
        </a:spcBef>
        <a:buNone/>
        <a:defRPr sz="1800" b="1" kern="1200" baseline="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b="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333381"/>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15136" y="736649"/>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A88B48FB-E956-2048-9E74-C69E7CAA26CC}" type="slidenum">
              <a:rPr lang="en-US" smtClean="0"/>
              <a:pPr/>
              <a:t>‹#›</a:t>
            </a:fld>
            <a:endParaRPr lang="en-US" dirty="0"/>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04788" y="729178"/>
            <a:ext cx="8780462" cy="0"/>
          </a:xfrm>
          <a:prstGeom prst="line">
            <a:avLst/>
          </a:prstGeom>
          <a:ln w="6350" cmpd="sng">
            <a:solidFill>
              <a:srgbClr val="CCCCCC"/>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5" r:id="rId4"/>
  </p:sldLayoutIdLst>
  <p:txStyles>
    <p:titleStyle>
      <a:lvl1pPr algn="l" defTabSz="457200" rtl="0" eaLnBrk="1" latinLnBrk="0" hangingPunct="1">
        <a:spcBef>
          <a:spcPct val="0"/>
        </a:spcBef>
        <a:buNone/>
        <a:defRPr sz="20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498" y="2009589"/>
            <a:ext cx="8229600" cy="533140"/>
          </a:xfrm>
          <a:prstGeom prst="rect">
            <a:avLst/>
          </a:prstGeom>
        </p:spPr>
        <p:txBody>
          <a:bodyPr vert="horz" lIns="0" tIns="45720" rIns="91440" bIns="45720" rtlCol="0">
            <a:noAutofit/>
          </a:bodyPr>
          <a:lstStyle/>
          <a:p>
            <a:pPr lvl="0"/>
            <a:r>
              <a:rPr lang="en-US" dirty="0"/>
              <a:t>Click to edit Master text styles</a:t>
            </a:r>
          </a:p>
        </p:txBody>
      </p:sp>
      <p:sp>
        <p:nvSpPr>
          <p:cNvPr id="6" name="Slide Number Placeholder 5"/>
          <p:cNvSpPr>
            <a:spLocks noGrp="1"/>
          </p:cNvSpPr>
          <p:nvPr>
            <p:ph type="sldNum" sz="quarter" idx="4"/>
          </p:nvPr>
        </p:nvSpPr>
        <p:spPr>
          <a:xfrm>
            <a:off x="8329705" y="4819820"/>
            <a:ext cx="66301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37B593F9-7B30-274B-BFFF-492683631E49}" type="slidenum">
              <a:rPr lang="en-US" smtClean="0"/>
              <a:pPr/>
              <a:t>‹#›</a:t>
            </a:fld>
            <a:endParaRPr lang="en-US" dirty="0"/>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Title Placeholder 11"/>
          <p:cNvSpPr>
            <a:spLocks noGrp="1"/>
          </p:cNvSpPr>
          <p:nvPr>
            <p:ph type="title"/>
          </p:nvPr>
        </p:nvSpPr>
        <p:spPr>
          <a:xfrm>
            <a:off x="204788" y="807371"/>
            <a:ext cx="8229600" cy="857250"/>
          </a:xfrm>
          <a:prstGeom prst="rect">
            <a:avLst/>
          </a:prstGeom>
        </p:spPr>
        <p:txBody>
          <a:bodyPr vert="horz" lIns="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591960883"/>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600" b="1"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57174" y="936741"/>
            <a:ext cx="7179323" cy="1554531"/>
          </a:xfrm>
        </p:spPr>
        <p:txBody>
          <a:bodyPr>
            <a:normAutofit fontScale="92500" lnSpcReduction="10000"/>
          </a:bodyPr>
          <a:lstStyle/>
          <a:p>
            <a:r>
              <a:rPr lang="en-GB" dirty="0"/>
              <a:t>Earswick Neighbourhood Plan Residents Survey No 2</a:t>
            </a:r>
          </a:p>
          <a:p>
            <a:r>
              <a:rPr lang="en-GB" dirty="0"/>
              <a:t>Draft Vision and Objectives</a:t>
            </a:r>
            <a:endParaRPr dirty="0"/>
          </a:p>
        </p:txBody>
      </p:sp>
      <p:sp>
        <p:nvSpPr>
          <p:cNvPr id="3" name="Text Placeholder 2"/>
          <p:cNvSpPr>
            <a:spLocks noGrp="1"/>
          </p:cNvSpPr>
          <p:nvPr>
            <p:ph type="body" sz="quarter" idx="12"/>
          </p:nvPr>
        </p:nvSpPr>
        <p:spPr/>
        <p:txBody>
          <a:bodyPr>
            <a:noAutofit/>
          </a:bodyPr>
          <a:lstStyle/>
          <a:p>
            <a:r>
              <a:rPr lang="en-GB" sz="2400" b="1" dirty="0"/>
              <a:t>Key Findings</a:t>
            </a:r>
          </a:p>
          <a:p>
            <a:r>
              <a:rPr lang="en-GB" sz="2400" b="1" dirty="0"/>
              <a:t>June 2016</a:t>
            </a:r>
            <a:endParaRPr sz="2400" b="1" dirty="0"/>
          </a:p>
        </p:txBody>
      </p:sp>
    </p:spTree>
    <p:extLst>
      <p:ext uri="{BB962C8B-B14F-4D97-AF65-F5344CB8AC3E}">
        <p14:creationId xmlns:p14="http://schemas.microsoft.com/office/powerpoint/2010/main" val="1801549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391272"/>
          </a:xfrm>
        </p:spPr>
        <p:txBody>
          <a:bodyPr/>
          <a:lstStyle/>
          <a:p>
            <a:pPr algn="ctr"/>
            <a:r>
              <a:rPr lang="en-GB" sz="2000" dirty="0"/>
              <a:t>Objective 2: Protect our open space and the landscape.</a:t>
            </a:r>
          </a:p>
        </p:txBody>
      </p:sp>
      <p:sp>
        <p:nvSpPr>
          <p:cNvPr id="6" name="Content Placeholder 5"/>
          <p:cNvSpPr>
            <a:spLocks noGrp="1"/>
          </p:cNvSpPr>
          <p:nvPr>
            <p:ph sz="quarter" idx="13"/>
          </p:nvPr>
        </p:nvSpPr>
        <p:spPr>
          <a:xfrm>
            <a:off x="759974" y="679890"/>
            <a:ext cx="7698225" cy="3983549"/>
          </a:xfrm>
        </p:spPr>
        <p:txBody>
          <a:bodyPr>
            <a:noAutofit/>
          </a:bodyPr>
          <a:lstStyle/>
          <a:p>
            <a:pPr marL="342900" indent="-342900">
              <a:buFont typeface="+mj-lt"/>
              <a:buAutoNum type="arabicParenR"/>
            </a:pPr>
            <a:r>
              <a:rPr lang="en-GB" sz="1800" dirty="0"/>
              <a:t>Protect the unique rural character of our village.</a:t>
            </a:r>
          </a:p>
          <a:p>
            <a:pPr marL="342900" indent="-342900">
              <a:buFont typeface="+mj-lt"/>
              <a:buAutoNum type="arabicParenR"/>
            </a:pPr>
            <a:r>
              <a:rPr lang="en-GB" sz="1800" dirty="0"/>
              <a:t>Enhance and maintain the existing acreage of public open space.</a:t>
            </a:r>
          </a:p>
          <a:p>
            <a:pPr marL="342900" indent="-342900">
              <a:buFont typeface="+mj-lt"/>
              <a:buAutoNum type="arabicParenR"/>
            </a:pPr>
            <a:r>
              <a:rPr lang="en-GB" sz="1800" dirty="0"/>
              <a:t>Protect as much of the existing Green Belt.</a:t>
            </a:r>
          </a:p>
          <a:p>
            <a:pPr marL="342900" indent="-342900">
              <a:buFont typeface="+mj-lt"/>
              <a:buAutoNum type="arabicParenR"/>
            </a:pPr>
            <a:r>
              <a:rPr lang="en-GB" sz="1800" dirty="0"/>
              <a:t> Protect and where possible restore, create and manage existing and potential wildlife sites and habitats within the village.</a:t>
            </a:r>
          </a:p>
          <a:p>
            <a:pPr marL="342900" indent="-342900">
              <a:buFont typeface="+mj-lt"/>
              <a:buAutoNum type="arabicParenR"/>
            </a:pPr>
            <a:r>
              <a:rPr lang="en-GB" sz="1800" dirty="0"/>
              <a:t>Protect our existing natural distinctive landscape.</a:t>
            </a:r>
          </a:p>
          <a:p>
            <a:pPr marL="342900" indent="-342900">
              <a:buFont typeface="+mj-lt"/>
              <a:buAutoNum type="arabicParenR"/>
            </a:pPr>
            <a:r>
              <a:rPr lang="en-GB" sz="1800" dirty="0"/>
              <a:t>Ensure that all development proposals do not have an adverse impact on existing wildlife sites or habitats.</a:t>
            </a:r>
          </a:p>
          <a:p>
            <a:pPr marL="342900" indent="-342900">
              <a:buFont typeface="+mj-lt"/>
              <a:buAutoNum type="arabicParenR"/>
            </a:pPr>
            <a:r>
              <a:rPr lang="en-GB" sz="1800" dirty="0"/>
              <a:t>Ensure that all applications for development should demonstrate within their Design and Access Statements how the need to minimise any negative visual or landscape impact will be addressed in the scheme design.</a:t>
            </a:r>
          </a:p>
          <a:p>
            <a:r>
              <a:rPr lang="en-GB" sz="1800" dirty="0"/>
              <a:t>                                                                                                  continued….</a:t>
            </a:r>
          </a:p>
        </p:txBody>
      </p:sp>
      <p:sp>
        <p:nvSpPr>
          <p:cNvPr id="4" name="Slide Number Placeholder 3"/>
          <p:cNvSpPr>
            <a:spLocks noGrp="1"/>
          </p:cNvSpPr>
          <p:nvPr>
            <p:ph type="sldNum" sz="quarter" idx="12"/>
          </p:nvPr>
        </p:nvSpPr>
        <p:spPr/>
        <p:txBody>
          <a:bodyPr/>
          <a:lstStyle/>
          <a:p>
            <a:fld id="{A88B48FB-E956-2048-9E74-C69E7CAA26CC}" type="slidenum">
              <a:rPr lang="en-US" smtClean="0"/>
              <a:t>10</a:t>
            </a:fld>
            <a:endParaRPr lang="en-US" dirty="0"/>
          </a:p>
        </p:txBody>
      </p:sp>
    </p:spTree>
    <p:extLst>
      <p:ext uri="{BB962C8B-B14F-4D97-AF65-F5344CB8AC3E}">
        <p14:creationId xmlns:p14="http://schemas.microsoft.com/office/powerpoint/2010/main" val="2671440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391272"/>
          </a:xfrm>
        </p:spPr>
        <p:txBody>
          <a:bodyPr/>
          <a:lstStyle/>
          <a:p>
            <a:pPr algn="ctr"/>
            <a:r>
              <a:rPr lang="en-GB" sz="2000" dirty="0"/>
              <a:t>Objective 2: Protect our open space and the landscape </a:t>
            </a:r>
            <a:r>
              <a:rPr lang="en-GB" sz="1600" dirty="0"/>
              <a:t>(continued)</a:t>
            </a:r>
          </a:p>
        </p:txBody>
      </p:sp>
      <p:sp>
        <p:nvSpPr>
          <p:cNvPr id="6" name="Content Placeholder 5"/>
          <p:cNvSpPr>
            <a:spLocks noGrp="1"/>
          </p:cNvSpPr>
          <p:nvPr>
            <p:ph sz="quarter" idx="13"/>
          </p:nvPr>
        </p:nvSpPr>
        <p:spPr>
          <a:xfrm>
            <a:off x="759975" y="964371"/>
            <a:ext cx="7698225" cy="3536510"/>
          </a:xfrm>
        </p:spPr>
        <p:txBody>
          <a:bodyPr>
            <a:noAutofit/>
          </a:bodyPr>
          <a:lstStyle/>
          <a:p>
            <a:pPr marL="342900" indent="-342900">
              <a:buFont typeface="+mj-lt"/>
              <a:buAutoNum type="arabicParenR" startAt="8"/>
            </a:pPr>
            <a:r>
              <a:rPr lang="en-GB" sz="1800" dirty="0"/>
              <a:t>Ensure that any new housing and development proposals within the Village include an environmental assessment of their potential impact on woodlands, hedgerows, ponds, streams, verges/ditches and any other geological features as well as existing open views and vistas.</a:t>
            </a:r>
          </a:p>
          <a:p>
            <a:pPr marL="342900" indent="-342900">
              <a:buFont typeface="+mj-lt"/>
              <a:buAutoNum type="arabicParenR" startAt="8"/>
            </a:pPr>
            <a:r>
              <a:rPr lang="en-GB" sz="1800" dirty="0"/>
              <a:t>Encourage the use in developments of soft landscaping to match and where possible enhance the existing natural environment.</a:t>
            </a:r>
          </a:p>
          <a:p>
            <a:pPr marL="342900" indent="-342900">
              <a:buFont typeface="+mj-lt"/>
              <a:buAutoNum type="arabicParenR" startAt="8"/>
            </a:pPr>
            <a:r>
              <a:rPr lang="en-GB" sz="1800" dirty="0"/>
              <a:t>Ensure any applications to fell significant trees must be supported by appropriate evidence.</a:t>
            </a:r>
          </a:p>
          <a:p>
            <a:pPr marL="342900" indent="-342900">
              <a:buFont typeface="+mj-lt"/>
              <a:buAutoNum type="arabicParenR" startAt="8"/>
            </a:pPr>
            <a:r>
              <a:rPr lang="en-GB" sz="1800" dirty="0"/>
              <a:t>Develop a strategy with other stakeholders on how to minimise/eradicate the fouling of our footpaths and open spaces by dogs.</a:t>
            </a:r>
          </a:p>
        </p:txBody>
      </p:sp>
      <p:sp>
        <p:nvSpPr>
          <p:cNvPr id="4" name="Slide Number Placeholder 3"/>
          <p:cNvSpPr>
            <a:spLocks noGrp="1"/>
          </p:cNvSpPr>
          <p:nvPr>
            <p:ph type="sldNum" sz="quarter" idx="12"/>
          </p:nvPr>
        </p:nvSpPr>
        <p:spPr/>
        <p:txBody>
          <a:bodyPr/>
          <a:lstStyle/>
          <a:p>
            <a:fld id="{A88B48FB-E956-2048-9E74-C69E7CAA26CC}" type="slidenum">
              <a:rPr lang="en-US" smtClean="0"/>
              <a:t>11</a:t>
            </a:fld>
            <a:endParaRPr lang="en-US" dirty="0"/>
          </a:p>
        </p:txBody>
      </p:sp>
    </p:spTree>
    <p:extLst>
      <p:ext uri="{BB962C8B-B14F-4D97-AF65-F5344CB8AC3E}">
        <p14:creationId xmlns:p14="http://schemas.microsoft.com/office/powerpoint/2010/main" val="494530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2 - What’s important to you? </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897878296"/>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2426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2 - What’s important to you? - cont</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613491448"/>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5533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304737"/>
            <a:ext cx="8696558" cy="569023"/>
          </a:xfrm>
        </p:spPr>
        <p:txBody>
          <a:bodyPr>
            <a:noAutofit/>
          </a:bodyPr>
          <a:lstStyle/>
          <a:p>
            <a:pPr algn="ctr"/>
            <a:r>
              <a:rPr lang="en-GB" sz="2000" dirty="0"/>
              <a:t>Objective 2: Protect our open space and the landscape</a:t>
            </a:r>
            <a:endParaRPr sz="20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050" y="873760"/>
            <a:ext cx="8236150" cy="399287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268175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391272"/>
          </a:xfrm>
        </p:spPr>
        <p:txBody>
          <a:bodyPr/>
          <a:lstStyle/>
          <a:p>
            <a:pPr algn="ctr"/>
            <a:r>
              <a:rPr lang="en-GB" sz="2400" dirty="0"/>
              <a:t>Objective 3: Seek ongoing improvements to transport facilities, road and pathway conditions.</a:t>
            </a:r>
            <a:endParaRPr lang="en-GB" dirty="0"/>
          </a:p>
        </p:txBody>
      </p:sp>
      <p:sp>
        <p:nvSpPr>
          <p:cNvPr id="6" name="Content Placeholder 5"/>
          <p:cNvSpPr>
            <a:spLocks noGrp="1"/>
          </p:cNvSpPr>
          <p:nvPr>
            <p:ph sz="quarter" idx="13"/>
          </p:nvPr>
        </p:nvSpPr>
        <p:spPr>
          <a:xfrm>
            <a:off x="693935" y="1270425"/>
            <a:ext cx="7698225" cy="3536510"/>
          </a:xfrm>
        </p:spPr>
        <p:txBody>
          <a:bodyPr>
            <a:noAutofit/>
          </a:bodyPr>
          <a:lstStyle/>
          <a:p>
            <a:pPr marL="342900" indent="-342900">
              <a:buFont typeface="+mj-lt"/>
              <a:buAutoNum type="arabicParenR"/>
            </a:pPr>
            <a:r>
              <a:rPr lang="en-GB" sz="1800" dirty="0"/>
              <a:t>Carry out a thorough review of all traffic issues within the village. </a:t>
            </a:r>
          </a:p>
          <a:p>
            <a:pPr marL="342900" indent="-342900">
              <a:buFont typeface="+mj-lt"/>
              <a:buAutoNum type="arabicParenR"/>
            </a:pPr>
            <a:r>
              <a:rPr lang="en-GB" sz="1800" dirty="0"/>
              <a:t>Engage with the Highways Department to discuss safer routes for pedestrians and cyclists crossing the ring road as part of the reconfiguration of the roundabout on the A1237.</a:t>
            </a:r>
          </a:p>
          <a:p>
            <a:pPr marL="342900" indent="-342900">
              <a:buFont typeface="+mj-lt"/>
              <a:buAutoNum type="arabicParenR"/>
            </a:pPr>
            <a:r>
              <a:rPr lang="en-GB" sz="1800" dirty="0"/>
              <a:t>Investigate ways to improve public transport by engaging with relevant stakeholders.</a:t>
            </a:r>
          </a:p>
          <a:p>
            <a:pPr marL="342900" indent="-342900">
              <a:buFont typeface="+mj-lt"/>
              <a:buAutoNum type="arabicParenR"/>
            </a:pPr>
            <a:r>
              <a:rPr lang="en-GB" sz="1800" dirty="0"/>
              <a:t>Explore with City of York Council the possibility of providing a cycle lane through the village to Huntington, possibly as part of the ring road improvements.</a:t>
            </a:r>
          </a:p>
          <a:p>
            <a:r>
              <a:rPr lang="en-GB" sz="1800" dirty="0"/>
              <a:t>                                                                                             Continued ….</a:t>
            </a:r>
          </a:p>
        </p:txBody>
      </p:sp>
      <p:sp>
        <p:nvSpPr>
          <p:cNvPr id="4" name="Slide Number Placeholder 3"/>
          <p:cNvSpPr>
            <a:spLocks noGrp="1"/>
          </p:cNvSpPr>
          <p:nvPr>
            <p:ph type="sldNum" sz="quarter" idx="12"/>
          </p:nvPr>
        </p:nvSpPr>
        <p:spPr/>
        <p:txBody>
          <a:bodyPr/>
          <a:lstStyle/>
          <a:p>
            <a:fld id="{A88B48FB-E956-2048-9E74-C69E7CAA26CC}" type="slidenum">
              <a:rPr lang="en-US" smtClean="0"/>
              <a:t>15</a:t>
            </a:fld>
            <a:endParaRPr lang="en-US" dirty="0"/>
          </a:p>
        </p:txBody>
      </p:sp>
    </p:spTree>
    <p:extLst>
      <p:ext uri="{BB962C8B-B14F-4D97-AF65-F5344CB8AC3E}">
        <p14:creationId xmlns:p14="http://schemas.microsoft.com/office/powerpoint/2010/main" val="331832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391272"/>
          </a:xfrm>
        </p:spPr>
        <p:txBody>
          <a:bodyPr/>
          <a:lstStyle/>
          <a:p>
            <a:pPr algn="ctr"/>
            <a:r>
              <a:rPr lang="en-GB" sz="2400" dirty="0"/>
              <a:t>Objective 3: Seek ongoing improvements to transport facilities, road and pathway conditions </a:t>
            </a:r>
            <a:r>
              <a:rPr lang="en-GB" sz="1600" dirty="0"/>
              <a:t>(continued)</a:t>
            </a:r>
          </a:p>
        </p:txBody>
      </p:sp>
      <p:sp>
        <p:nvSpPr>
          <p:cNvPr id="6" name="Content Placeholder 5"/>
          <p:cNvSpPr>
            <a:spLocks noGrp="1"/>
          </p:cNvSpPr>
          <p:nvPr>
            <p:ph sz="quarter" idx="13"/>
          </p:nvPr>
        </p:nvSpPr>
        <p:spPr>
          <a:xfrm>
            <a:off x="678695" y="1300905"/>
            <a:ext cx="7698225" cy="3536510"/>
          </a:xfrm>
        </p:spPr>
        <p:txBody>
          <a:bodyPr>
            <a:noAutofit/>
          </a:bodyPr>
          <a:lstStyle/>
          <a:p>
            <a:pPr marL="342900" indent="-342900">
              <a:buFont typeface="+mj-lt"/>
              <a:buAutoNum type="arabicParenR" startAt="5"/>
            </a:pPr>
            <a:r>
              <a:rPr lang="en-GB" sz="1800" dirty="0"/>
              <a:t>Ensure that any applications for development identify and consider the additional level of traffic that they are likely to generate. They should assess the potential impact of this traffic on pedestrians, cyclists, road safety, parking and congestion within the Village and include within their proposals measures to mitigate any adverse impact.</a:t>
            </a:r>
          </a:p>
          <a:p>
            <a:pPr marL="342900" indent="-342900">
              <a:buFont typeface="+mj-lt"/>
              <a:buAutoNum type="arabicParenR" startAt="5"/>
            </a:pPr>
            <a:r>
              <a:rPr lang="en-GB" sz="1800" dirty="0"/>
              <a:t>Ensure that any applications for development in the Village consider how they will improve safe movement of pedestrians and cyclists to the services and community facilities within the village.</a:t>
            </a:r>
          </a:p>
        </p:txBody>
      </p:sp>
      <p:sp>
        <p:nvSpPr>
          <p:cNvPr id="4" name="Slide Number Placeholder 3"/>
          <p:cNvSpPr>
            <a:spLocks noGrp="1"/>
          </p:cNvSpPr>
          <p:nvPr>
            <p:ph type="sldNum" sz="quarter" idx="12"/>
          </p:nvPr>
        </p:nvSpPr>
        <p:spPr/>
        <p:txBody>
          <a:bodyPr/>
          <a:lstStyle/>
          <a:p>
            <a:fld id="{A88B48FB-E956-2048-9E74-C69E7CAA26CC}" type="slidenum">
              <a:rPr lang="en-US" smtClean="0"/>
              <a:t>16</a:t>
            </a:fld>
            <a:endParaRPr lang="en-US" dirty="0"/>
          </a:p>
        </p:txBody>
      </p:sp>
    </p:spTree>
    <p:extLst>
      <p:ext uri="{BB962C8B-B14F-4D97-AF65-F5344CB8AC3E}">
        <p14:creationId xmlns:p14="http://schemas.microsoft.com/office/powerpoint/2010/main" val="1347193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3 - What’s important to you? </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804129188"/>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912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3 - What’s important to you? - Cont. </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010808120"/>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030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304737"/>
            <a:ext cx="8696558" cy="569023"/>
          </a:xfrm>
        </p:spPr>
        <p:txBody>
          <a:bodyPr>
            <a:noAutofit/>
          </a:bodyPr>
          <a:lstStyle/>
          <a:p>
            <a:pPr algn="ctr"/>
            <a:r>
              <a:rPr lang="en-GB" sz="2000" dirty="0"/>
              <a:t>Objective 3: Seek ongoing improvements to transport facilities, </a:t>
            </a:r>
            <a:br>
              <a:rPr lang="en-GB" sz="2000" dirty="0"/>
            </a:br>
            <a:r>
              <a:rPr lang="en-GB" sz="2000" dirty="0"/>
              <a:t>road and pathway conditions</a:t>
            </a:r>
            <a:endParaRPr sz="2000"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720" y="1073785"/>
            <a:ext cx="7965440" cy="381317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655777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Introduction</a:t>
            </a:r>
            <a:br>
              <a:rPr lang="en-GB" dirty="0"/>
            </a:br>
            <a:endParaRPr lang="en-US" dirty="0"/>
          </a:p>
        </p:txBody>
      </p:sp>
      <p:sp>
        <p:nvSpPr>
          <p:cNvPr id="3" name="Content Placeholder 2"/>
          <p:cNvSpPr>
            <a:spLocks noGrp="1"/>
          </p:cNvSpPr>
          <p:nvPr>
            <p:ph idx="1"/>
          </p:nvPr>
        </p:nvSpPr>
        <p:spPr/>
        <p:txBody>
          <a:bodyPr>
            <a:noAutofit/>
          </a:bodyPr>
          <a:lstStyle/>
          <a:p>
            <a:r>
              <a:rPr lang="en-US" sz="1800" b="1" dirty="0"/>
              <a:t>The Draft Neighbourhood Plan will state that:</a:t>
            </a:r>
          </a:p>
          <a:p>
            <a:endParaRPr lang="en-US" sz="1800" b="1" dirty="0"/>
          </a:p>
          <a:p>
            <a:r>
              <a:rPr lang="en-US" sz="1800" dirty="0"/>
              <a:t>There will be no building on the green belt</a:t>
            </a:r>
            <a:br>
              <a:rPr lang="en-US" sz="1800" dirty="0"/>
            </a:br>
            <a:br>
              <a:rPr lang="en-US" sz="1800" dirty="0"/>
            </a:br>
            <a:r>
              <a:rPr lang="en-US" sz="1800" dirty="0"/>
              <a:t>There will be no change to the existing green belt boundary</a:t>
            </a:r>
            <a:br>
              <a:rPr lang="en-US" sz="1800" dirty="0"/>
            </a:br>
            <a:br>
              <a:rPr lang="en-US" sz="1800" dirty="0"/>
            </a:br>
            <a:r>
              <a:rPr lang="en-US" sz="1800" dirty="0"/>
              <a:t>Green spaces will be protected</a:t>
            </a:r>
            <a:br>
              <a:rPr lang="en-US" sz="1800" dirty="0"/>
            </a:br>
            <a:br>
              <a:rPr lang="en-US" sz="1800" dirty="0"/>
            </a:br>
            <a:r>
              <a:rPr lang="en-US" sz="1800" dirty="0"/>
              <a:t>Areas of conservation/wildlife value will be protected</a:t>
            </a:r>
            <a:br>
              <a:rPr lang="en-US" sz="1800" dirty="0"/>
            </a:br>
            <a:br>
              <a:rPr lang="en-US" sz="1800" dirty="0"/>
            </a:br>
            <a:r>
              <a:rPr lang="en-US" sz="1800" dirty="0"/>
              <a:t>Sports, Amenity and Leisure areas will be protected</a:t>
            </a:r>
            <a:br>
              <a:rPr lang="en-US" sz="1800" dirty="0"/>
            </a:br>
            <a:br>
              <a:rPr lang="en-US" sz="1800" dirty="0"/>
            </a:br>
            <a:endParaRPr lang="en-US" sz="1800" dirty="0"/>
          </a:p>
        </p:txBody>
      </p:sp>
      <p:sp>
        <p:nvSpPr>
          <p:cNvPr id="4" name="Slide Number Placeholder 3"/>
          <p:cNvSpPr>
            <a:spLocks noGrp="1"/>
          </p:cNvSpPr>
          <p:nvPr>
            <p:ph type="sldNum" sz="quarter" idx="12"/>
          </p:nvPr>
        </p:nvSpPr>
        <p:spPr/>
        <p:txBody>
          <a:bodyPr/>
          <a:lstStyle/>
          <a:p>
            <a:fld id="{A88B48FB-E956-2048-9E74-C69E7CAA26CC}" type="slidenum">
              <a:rPr lang="en-US" smtClean="0"/>
              <a:t>2</a:t>
            </a:fld>
            <a:endParaRPr lang="en-US" dirty="0"/>
          </a:p>
        </p:txBody>
      </p:sp>
    </p:spTree>
    <p:extLst>
      <p:ext uri="{BB962C8B-B14F-4D97-AF65-F5344CB8AC3E}">
        <p14:creationId xmlns:p14="http://schemas.microsoft.com/office/powerpoint/2010/main" val="2199824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980810"/>
          </a:xfrm>
        </p:spPr>
        <p:txBody>
          <a:bodyPr/>
          <a:lstStyle/>
          <a:p>
            <a:pPr algn="ctr"/>
            <a:r>
              <a:rPr lang="en-GB" sz="2000" dirty="0"/>
              <a:t>Objective 4: Deliver modest development that is sensitive to the environment, infrastructure constraints and improves the quality of life of all current and future residents.</a:t>
            </a:r>
            <a:endParaRPr lang="en-GB" sz="1600" dirty="0"/>
          </a:p>
        </p:txBody>
      </p:sp>
      <p:sp>
        <p:nvSpPr>
          <p:cNvPr id="6" name="Content Placeholder 5"/>
          <p:cNvSpPr>
            <a:spLocks noGrp="1"/>
          </p:cNvSpPr>
          <p:nvPr>
            <p:ph sz="quarter" idx="13"/>
          </p:nvPr>
        </p:nvSpPr>
        <p:spPr>
          <a:xfrm>
            <a:off x="693935" y="1291574"/>
            <a:ext cx="7698225" cy="3536510"/>
          </a:xfrm>
        </p:spPr>
        <p:txBody>
          <a:bodyPr>
            <a:noAutofit/>
          </a:bodyPr>
          <a:lstStyle/>
          <a:p>
            <a:pPr marL="342900" indent="-342900">
              <a:buFont typeface="+mj-lt"/>
              <a:buAutoNum type="arabicParenR"/>
            </a:pPr>
            <a:r>
              <a:rPr lang="en-GB" sz="1800" dirty="0"/>
              <a:t>Ensure that any new development enables proportionate growth, does not exceed 10% of the current village size over the next 15 years, allows for gradual expansion and evolution of facilities and will not undermine the character of the Village.</a:t>
            </a:r>
          </a:p>
          <a:p>
            <a:pPr marL="342900" indent="-342900">
              <a:buFont typeface="+mj-lt"/>
              <a:buAutoNum type="arabicParenR"/>
            </a:pPr>
            <a:r>
              <a:rPr lang="en-GB" sz="1800" dirty="0"/>
              <a:t>Identify sites suitable for housing development. Proposals for new housing developments should adopt the approach to design, siting and layout that will be set out in the Plan. To achieve this, there will need to be a mix of sizes and costs with some new housing being affordable to local people.</a:t>
            </a:r>
          </a:p>
          <a:p>
            <a:pPr marL="342900" indent="-342900">
              <a:buFont typeface="+mj-lt"/>
              <a:buAutoNum type="arabicParenR"/>
            </a:pPr>
            <a:r>
              <a:rPr lang="en-GB" sz="1800" dirty="0"/>
              <a:t>Ensure any new housing broadens the range of stock available in the Village; the type and cost of new housing should meet the housing needs of the local area for now and into the future.                </a:t>
            </a:r>
            <a:r>
              <a:rPr lang="en-GB" sz="1400" dirty="0"/>
              <a:t>Continued….</a:t>
            </a:r>
          </a:p>
        </p:txBody>
      </p:sp>
      <p:sp>
        <p:nvSpPr>
          <p:cNvPr id="4" name="Slide Number Placeholder 3"/>
          <p:cNvSpPr>
            <a:spLocks noGrp="1"/>
          </p:cNvSpPr>
          <p:nvPr>
            <p:ph type="sldNum" sz="quarter" idx="12"/>
          </p:nvPr>
        </p:nvSpPr>
        <p:spPr/>
        <p:txBody>
          <a:bodyPr/>
          <a:lstStyle/>
          <a:p>
            <a:fld id="{A88B48FB-E956-2048-9E74-C69E7CAA26CC}" type="slidenum">
              <a:rPr lang="en-US" smtClean="0"/>
              <a:t>20</a:t>
            </a:fld>
            <a:endParaRPr lang="en-US" dirty="0"/>
          </a:p>
        </p:txBody>
      </p:sp>
    </p:spTree>
    <p:extLst>
      <p:ext uri="{BB962C8B-B14F-4D97-AF65-F5344CB8AC3E}">
        <p14:creationId xmlns:p14="http://schemas.microsoft.com/office/powerpoint/2010/main" val="3040898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980810"/>
          </a:xfrm>
        </p:spPr>
        <p:txBody>
          <a:bodyPr/>
          <a:lstStyle/>
          <a:p>
            <a:pPr algn="ctr"/>
            <a:r>
              <a:rPr lang="en-GB" sz="2000" dirty="0"/>
              <a:t>Objective 4: Deliver modest development that is sensitive to the environment, infrastructure constraints and improves the quality of life of all current and future residents    </a:t>
            </a:r>
            <a:r>
              <a:rPr lang="en-GB" sz="1400" dirty="0"/>
              <a:t>(continued)</a:t>
            </a:r>
            <a:endParaRPr lang="en-GB" sz="1100" dirty="0"/>
          </a:p>
        </p:txBody>
      </p:sp>
      <p:sp>
        <p:nvSpPr>
          <p:cNvPr id="6" name="Content Placeholder 5"/>
          <p:cNvSpPr>
            <a:spLocks noGrp="1"/>
          </p:cNvSpPr>
          <p:nvPr>
            <p:ph sz="quarter" idx="13"/>
          </p:nvPr>
        </p:nvSpPr>
        <p:spPr>
          <a:xfrm>
            <a:off x="693935" y="1291574"/>
            <a:ext cx="7698225" cy="3536510"/>
          </a:xfrm>
        </p:spPr>
        <p:txBody>
          <a:bodyPr>
            <a:noAutofit/>
          </a:bodyPr>
          <a:lstStyle/>
          <a:p>
            <a:pPr marL="342900" indent="-342900">
              <a:buFont typeface="+mj-lt"/>
              <a:buAutoNum type="arabicParenR" startAt="4"/>
            </a:pPr>
            <a:r>
              <a:rPr lang="en-GB" sz="1800" dirty="0"/>
              <a:t>Ensure developers give consideration to any suitable brownfield sites before putting forward plans to build on open countryside.</a:t>
            </a:r>
          </a:p>
          <a:p>
            <a:pPr marL="342900" indent="-342900">
              <a:buFont typeface="+mj-lt"/>
              <a:buAutoNum type="arabicParenR" startAt="4"/>
            </a:pPr>
            <a:r>
              <a:rPr lang="en-GB" sz="1800" dirty="0"/>
              <a:t>Ensure any new development adds to the vitality of the community. Developers should demonstrate how their proposals would help to maintain a balanced community into the future.</a:t>
            </a:r>
          </a:p>
          <a:p>
            <a:pPr marL="342900" indent="-342900">
              <a:buFont typeface="+mj-lt"/>
              <a:buAutoNum type="arabicParenR" startAt="4"/>
            </a:pPr>
            <a:r>
              <a:rPr lang="en-GB" sz="1800" dirty="0"/>
              <a:t>Ensure any new development is not prominent in scale or significantly change the character of the village. It should reflect the type and quality of housing as that existing within the village.</a:t>
            </a:r>
          </a:p>
          <a:p>
            <a:pPr marL="342900" indent="-342900">
              <a:buFont typeface="+mj-lt"/>
              <a:buAutoNum type="arabicParenR" startAt="4"/>
            </a:pPr>
            <a:r>
              <a:rPr lang="en-GB" sz="1800" dirty="0"/>
              <a:t>Ensure any new development is of a height and appearance that does not adversely affect key distinctive views into and out of the village.</a:t>
            </a:r>
          </a:p>
        </p:txBody>
      </p:sp>
      <p:sp>
        <p:nvSpPr>
          <p:cNvPr id="4" name="Slide Number Placeholder 3"/>
          <p:cNvSpPr>
            <a:spLocks noGrp="1"/>
          </p:cNvSpPr>
          <p:nvPr>
            <p:ph type="sldNum" sz="quarter" idx="12"/>
          </p:nvPr>
        </p:nvSpPr>
        <p:spPr/>
        <p:txBody>
          <a:bodyPr/>
          <a:lstStyle/>
          <a:p>
            <a:fld id="{A88B48FB-E956-2048-9E74-C69E7CAA26CC}" type="slidenum">
              <a:rPr lang="en-US" smtClean="0"/>
              <a:t>21</a:t>
            </a:fld>
            <a:endParaRPr lang="en-US" dirty="0"/>
          </a:p>
        </p:txBody>
      </p:sp>
    </p:spTree>
    <p:extLst>
      <p:ext uri="{BB962C8B-B14F-4D97-AF65-F5344CB8AC3E}">
        <p14:creationId xmlns:p14="http://schemas.microsoft.com/office/powerpoint/2010/main" val="3851500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4 – What’s important to you? </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962935240"/>
              </p:ext>
            </p:extLst>
          </p:nvPr>
        </p:nvGraphicFramePr>
        <p:xfrm>
          <a:off x="302531" y="857249"/>
          <a:ext cx="8138160" cy="3499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9438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4 – What’s important to you? - Cont.</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13304497"/>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4501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304737"/>
            <a:ext cx="8696558" cy="569023"/>
          </a:xfrm>
        </p:spPr>
        <p:txBody>
          <a:bodyPr>
            <a:noAutofit/>
          </a:bodyPr>
          <a:lstStyle/>
          <a:p>
            <a:pPr algn="ctr"/>
            <a:r>
              <a:rPr lang="en-GB" dirty="0"/>
              <a:t>Objective 4: Deliver modest development that is sensitive to the environment, infrastructure constraints and improves the quality of life of all current and future residents </a:t>
            </a:r>
            <a:endParaRPr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195705"/>
            <a:ext cx="7680960" cy="3863975"/>
          </a:xfrm>
          <a:prstGeom prst="rect">
            <a:avLst/>
          </a:prstGeom>
          <a:noFill/>
        </p:spPr>
      </p:pic>
    </p:spTree>
    <p:extLst>
      <p:ext uri="{BB962C8B-B14F-4D97-AF65-F5344CB8AC3E}">
        <p14:creationId xmlns:p14="http://schemas.microsoft.com/office/powerpoint/2010/main" val="3184743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10220"/>
            <a:ext cx="8229600" cy="554919"/>
          </a:xfrm>
        </p:spPr>
        <p:txBody>
          <a:bodyPr/>
          <a:lstStyle/>
          <a:p>
            <a:pPr algn="ctr"/>
            <a:r>
              <a:rPr lang="en-GB" sz="2000" dirty="0"/>
              <a:t>Objective 5: Maintain and improve local facilities for all residents</a:t>
            </a:r>
            <a:endParaRPr lang="en-GB" sz="1600" dirty="0"/>
          </a:p>
        </p:txBody>
      </p:sp>
      <p:sp>
        <p:nvSpPr>
          <p:cNvPr id="6" name="Content Placeholder 5"/>
          <p:cNvSpPr>
            <a:spLocks noGrp="1"/>
          </p:cNvSpPr>
          <p:nvPr>
            <p:ph sz="quarter" idx="13"/>
          </p:nvPr>
        </p:nvSpPr>
        <p:spPr>
          <a:xfrm>
            <a:off x="470415" y="765138"/>
            <a:ext cx="8114785" cy="3918621"/>
          </a:xfrm>
        </p:spPr>
        <p:txBody>
          <a:bodyPr>
            <a:noAutofit/>
          </a:bodyPr>
          <a:lstStyle/>
          <a:p>
            <a:pPr marL="342900" indent="-342900">
              <a:buFont typeface="+mj-lt"/>
              <a:buAutoNum type="arabicParenR"/>
            </a:pPr>
            <a:r>
              <a:rPr lang="en-GB" sz="1750" dirty="0"/>
              <a:t>Engage with voluntary and community sectors to improve usage of existing facilities and identify areas for improving or adding to those facilities.</a:t>
            </a:r>
          </a:p>
          <a:p>
            <a:pPr marL="342900" indent="-342900">
              <a:buFont typeface="+mj-lt"/>
              <a:buAutoNum type="arabicParenR"/>
            </a:pPr>
            <a:r>
              <a:rPr lang="en-GB" sz="1750" dirty="0"/>
              <a:t>Understand the needs of young people and where funds allow extend facilities for them and ensure that their views are heard and addressed as far as possible.</a:t>
            </a:r>
          </a:p>
          <a:p>
            <a:pPr marL="342900" indent="-342900">
              <a:buFont typeface="+mj-lt"/>
              <a:buAutoNum type="arabicParenR"/>
            </a:pPr>
            <a:r>
              <a:rPr lang="en-GB" sz="1750" dirty="0"/>
              <a:t>Encourage members of the community to get involved in the activities of the Village.</a:t>
            </a:r>
          </a:p>
          <a:p>
            <a:pPr marL="342900" indent="-342900">
              <a:buFont typeface="+mj-lt"/>
              <a:buAutoNum type="arabicParenR"/>
            </a:pPr>
            <a:r>
              <a:rPr lang="en-GB" sz="1750" dirty="0"/>
              <a:t>Ensure any new housing/development identifies the impact on facilities and how the facilities can be enhanced to meet proposed growth. Where necessary, developers should also ensure that there is safe and easy access for residents from their site to local facilities and services.</a:t>
            </a:r>
          </a:p>
          <a:p>
            <a:pPr marL="342900" indent="-342900">
              <a:buFont typeface="+mj-lt"/>
              <a:buAutoNum type="arabicParenR"/>
            </a:pPr>
            <a:r>
              <a:rPr lang="en-GB" sz="1750" dirty="0"/>
              <a:t>Any new housing development must explore the economic viability of establishing community health facilities within the village.</a:t>
            </a:r>
          </a:p>
        </p:txBody>
      </p:sp>
      <p:sp>
        <p:nvSpPr>
          <p:cNvPr id="4" name="Slide Number Placeholder 3"/>
          <p:cNvSpPr>
            <a:spLocks noGrp="1"/>
          </p:cNvSpPr>
          <p:nvPr>
            <p:ph type="sldNum" sz="quarter" idx="12"/>
          </p:nvPr>
        </p:nvSpPr>
        <p:spPr/>
        <p:txBody>
          <a:bodyPr/>
          <a:lstStyle/>
          <a:p>
            <a:fld id="{A88B48FB-E956-2048-9E74-C69E7CAA26CC}" type="slidenum">
              <a:rPr lang="en-US" smtClean="0"/>
              <a:t>25</a:t>
            </a:fld>
            <a:endParaRPr lang="en-US" dirty="0"/>
          </a:p>
        </p:txBody>
      </p:sp>
    </p:spTree>
    <p:extLst>
      <p:ext uri="{BB962C8B-B14F-4D97-AF65-F5344CB8AC3E}">
        <p14:creationId xmlns:p14="http://schemas.microsoft.com/office/powerpoint/2010/main" val="2334921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5 – What’s important to you? </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289051399"/>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7004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68" y="304737"/>
            <a:ext cx="8696558" cy="569023"/>
          </a:xfrm>
        </p:spPr>
        <p:txBody>
          <a:bodyPr>
            <a:noAutofit/>
          </a:bodyPr>
          <a:lstStyle/>
          <a:p>
            <a:pPr algn="ctr"/>
            <a:r>
              <a:rPr lang="en-GB" dirty="0"/>
              <a:t>Objective 5: Maintain and improve local facilities for all residents</a:t>
            </a:r>
            <a:endParaRPr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9920" y="951864"/>
            <a:ext cx="8006080" cy="3843655"/>
          </a:xfrm>
          <a:prstGeom prst="rect">
            <a:avLst/>
          </a:prstGeom>
          <a:noFill/>
        </p:spPr>
      </p:pic>
    </p:spTree>
    <p:extLst>
      <p:ext uri="{BB962C8B-B14F-4D97-AF65-F5344CB8AC3E}">
        <p14:creationId xmlns:p14="http://schemas.microsoft.com/office/powerpoint/2010/main" val="2776567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3200" i="1" dirty="0"/>
              <a:t>Summary</a:t>
            </a:r>
          </a:p>
        </p:txBody>
      </p:sp>
      <p:sp>
        <p:nvSpPr>
          <p:cNvPr id="3" name="Content Placeholder 2"/>
          <p:cNvSpPr>
            <a:spLocks noGrp="1"/>
          </p:cNvSpPr>
          <p:nvPr>
            <p:ph sz="quarter" idx="13"/>
          </p:nvPr>
        </p:nvSpPr>
        <p:spPr>
          <a:xfrm>
            <a:off x="302531" y="1216942"/>
            <a:ext cx="8138160" cy="3383280"/>
          </a:xfrm>
        </p:spPr>
        <p:txBody>
          <a:bodyPr>
            <a:normAutofit/>
          </a:bodyPr>
          <a:lstStyle/>
          <a:p>
            <a:r>
              <a:rPr lang="en-GB" sz="2400" dirty="0"/>
              <a:t>On the whole the majority of responses are in strongly favour of the proposed objectives/plans  </a:t>
            </a:r>
          </a:p>
          <a:p>
            <a:r>
              <a:rPr lang="en-GB" sz="2400" dirty="0"/>
              <a:t>Most 80% rating</a:t>
            </a:r>
          </a:p>
          <a:p>
            <a:pPr lvl="0"/>
            <a:r>
              <a:rPr lang="en-GB" sz="2400" dirty="0"/>
              <a:t>Highest 90%+ - transport (safer routes for cyclists and pedestrians cross the ring road)</a:t>
            </a:r>
            <a:r>
              <a:rPr lang="en-US" sz="2400" dirty="0"/>
              <a:t> </a:t>
            </a:r>
            <a:r>
              <a:rPr lang="en-GB" sz="2400" dirty="0"/>
              <a:t>and protecting green belt/open spaces </a:t>
            </a:r>
          </a:p>
          <a:p>
            <a:pPr lvl="0"/>
            <a:r>
              <a:rPr lang="en-GB" sz="2400" dirty="0"/>
              <a:t>Lowest 60% - Security fencing around open areas </a:t>
            </a:r>
            <a:endParaRPr lang="en-US" sz="2400" dirty="0"/>
          </a:p>
        </p:txBody>
      </p:sp>
    </p:spTree>
    <p:extLst>
      <p:ext uri="{BB962C8B-B14F-4D97-AF65-F5344CB8AC3E}">
        <p14:creationId xmlns:p14="http://schemas.microsoft.com/office/powerpoint/2010/main" val="2779316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3200" i="1" dirty="0"/>
              <a:t>Next Steps</a:t>
            </a:r>
          </a:p>
        </p:txBody>
      </p:sp>
      <p:sp>
        <p:nvSpPr>
          <p:cNvPr id="3" name="Content Placeholder 2"/>
          <p:cNvSpPr>
            <a:spLocks noGrp="1"/>
          </p:cNvSpPr>
          <p:nvPr>
            <p:ph sz="quarter" idx="13"/>
          </p:nvPr>
        </p:nvSpPr>
        <p:spPr>
          <a:xfrm>
            <a:off x="302531" y="1216942"/>
            <a:ext cx="8138160" cy="3383280"/>
          </a:xfrm>
        </p:spPr>
        <p:txBody>
          <a:bodyPr>
            <a:normAutofit fontScale="25000" lnSpcReduction="20000"/>
          </a:bodyPr>
          <a:lstStyle/>
          <a:p>
            <a:pPr marL="0" lvl="1" indent="0">
              <a:buNone/>
            </a:pPr>
            <a:r>
              <a:rPr lang="en-US" sz="7200" dirty="0"/>
              <a:t>Still work to be done to develop objectives into draft plan</a:t>
            </a:r>
          </a:p>
          <a:p>
            <a:pPr marL="0" lvl="1" indent="0">
              <a:buNone/>
            </a:pPr>
            <a:endParaRPr lang="en-US" sz="7200" dirty="0"/>
          </a:p>
          <a:p>
            <a:pPr marL="0" lvl="1" indent="0">
              <a:buNone/>
            </a:pPr>
            <a:r>
              <a:rPr lang="en-US" sz="7200" dirty="0"/>
              <a:t>Liaise with CYC and residents</a:t>
            </a:r>
            <a:br>
              <a:rPr lang="en-US" sz="7200" dirty="0"/>
            </a:br>
            <a:br>
              <a:rPr lang="en-US" sz="7200" dirty="0"/>
            </a:br>
            <a:r>
              <a:rPr lang="en-US" sz="7200" dirty="0"/>
              <a:t>Send Plan to CYC and Independent Examiner</a:t>
            </a:r>
            <a:br>
              <a:rPr lang="en-US" sz="7200" dirty="0"/>
            </a:br>
            <a:br>
              <a:rPr lang="en-US" sz="7200" dirty="0"/>
            </a:br>
            <a:r>
              <a:rPr lang="en-US" sz="7200" dirty="0"/>
              <a:t>If they are content then hold referendum of local residents on Final Plan</a:t>
            </a:r>
          </a:p>
          <a:p>
            <a:pPr marL="0" lvl="1" indent="0">
              <a:buNone/>
            </a:pPr>
            <a:endParaRPr lang="en-GB" sz="7200" dirty="0"/>
          </a:p>
          <a:p>
            <a:pPr marL="0" lvl="1" indent="0">
              <a:buNone/>
            </a:pPr>
            <a:r>
              <a:rPr lang="en-GB" sz="7200" dirty="0"/>
              <a:t>If then approved by 50%+1 of those voting, have a ‘made’ Plan which means planning and other decisions are based on policies specific to and tailored to the needs of Earswick</a:t>
            </a:r>
          </a:p>
          <a:p>
            <a:pPr marL="0" lvl="1" indent="0">
              <a:buNone/>
            </a:pPr>
            <a:endParaRPr lang="en-US" sz="7200" dirty="0"/>
          </a:p>
          <a:p>
            <a:pPr marL="0" lvl="1" indent="0">
              <a:buNone/>
            </a:pPr>
            <a:br>
              <a:rPr lang="en-US" sz="5500" dirty="0"/>
            </a:br>
            <a:endParaRPr lang="en-GB" sz="5500" dirty="0"/>
          </a:p>
          <a:p>
            <a:endParaRPr lang="en-US" sz="2400" dirty="0"/>
          </a:p>
        </p:txBody>
      </p:sp>
    </p:spTree>
    <p:extLst>
      <p:ext uri="{BB962C8B-B14F-4D97-AF65-F5344CB8AC3E}">
        <p14:creationId xmlns:p14="http://schemas.microsoft.com/office/powerpoint/2010/main" val="149982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Introduction</a:t>
            </a:r>
            <a:endParaRPr lang="en-US" dirty="0"/>
          </a:p>
        </p:txBody>
      </p:sp>
      <p:sp>
        <p:nvSpPr>
          <p:cNvPr id="3" name="Content Placeholder 2"/>
          <p:cNvSpPr>
            <a:spLocks noGrp="1"/>
          </p:cNvSpPr>
          <p:nvPr>
            <p:ph idx="1"/>
          </p:nvPr>
        </p:nvSpPr>
        <p:spPr/>
        <p:txBody>
          <a:bodyPr>
            <a:noAutofit/>
          </a:bodyPr>
          <a:lstStyle/>
          <a:p>
            <a:r>
              <a:rPr lang="en-US" sz="2400" dirty="0"/>
              <a:t>If development is forced upon the village then the Neighbourhood Plan should provide an insurance policy by stating that:</a:t>
            </a:r>
            <a:br>
              <a:rPr lang="en-US" sz="2400" dirty="0"/>
            </a:br>
            <a:br>
              <a:rPr lang="en-US" sz="2400" dirty="0"/>
            </a:br>
            <a:r>
              <a:rPr lang="en-US" sz="2400" dirty="0"/>
              <a:t>Brownfield sites must be developed first</a:t>
            </a:r>
            <a:br>
              <a:rPr lang="en-US" sz="2400" dirty="0"/>
            </a:br>
            <a:br>
              <a:rPr lang="en-US" sz="2400" dirty="0"/>
            </a:br>
            <a:r>
              <a:rPr lang="en-US" sz="2400" dirty="0"/>
              <a:t>Any increase in the number of houses must not exceed 10% over the next 20 years</a:t>
            </a:r>
            <a:br>
              <a:rPr lang="en-US" sz="2400" dirty="0"/>
            </a:br>
            <a:br>
              <a:rPr lang="en-US" sz="2400" dirty="0"/>
            </a:br>
            <a:endParaRPr lang="en-US" sz="2400" dirty="0"/>
          </a:p>
        </p:txBody>
      </p:sp>
      <p:sp>
        <p:nvSpPr>
          <p:cNvPr id="4" name="Slide Number Placeholder 3"/>
          <p:cNvSpPr>
            <a:spLocks noGrp="1"/>
          </p:cNvSpPr>
          <p:nvPr>
            <p:ph type="sldNum" sz="quarter" idx="12"/>
          </p:nvPr>
        </p:nvSpPr>
        <p:spPr/>
        <p:txBody>
          <a:bodyPr/>
          <a:lstStyle/>
          <a:p>
            <a:fld id="{A88B48FB-E956-2048-9E74-C69E7CAA26CC}" type="slidenum">
              <a:rPr lang="en-US" smtClean="0"/>
              <a:t>3</a:t>
            </a:fld>
            <a:endParaRPr lang="en-US" dirty="0"/>
          </a:p>
        </p:txBody>
      </p:sp>
    </p:spTree>
    <p:extLst>
      <p:ext uri="{BB962C8B-B14F-4D97-AF65-F5344CB8AC3E}">
        <p14:creationId xmlns:p14="http://schemas.microsoft.com/office/powerpoint/2010/main" val="78446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45719"/>
          </a:xfrm>
        </p:spPr>
        <p:txBody>
          <a:bodyPr>
            <a:noAutofit/>
          </a:bodyPr>
          <a:lstStyle/>
          <a:p>
            <a:pPr algn="ctr"/>
            <a:endParaRPr lang="en-GB" sz="3200" i="1" dirty="0"/>
          </a:p>
        </p:txBody>
      </p:sp>
      <p:sp>
        <p:nvSpPr>
          <p:cNvPr id="3" name="Content Placeholder 2"/>
          <p:cNvSpPr>
            <a:spLocks noGrp="1"/>
          </p:cNvSpPr>
          <p:nvPr>
            <p:ph sz="quarter" idx="13"/>
          </p:nvPr>
        </p:nvSpPr>
        <p:spPr>
          <a:xfrm>
            <a:off x="302531" y="1216942"/>
            <a:ext cx="8138160" cy="3383280"/>
          </a:xfrm>
        </p:spPr>
        <p:txBody>
          <a:bodyPr>
            <a:normAutofit/>
          </a:bodyPr>
          <a:lstStyle/>
          <a:p>
            <a:pPr algn="ctr"/>
            <a:r>
              <a:rPr lang="en-GB" sz="2400" dirty="0"/>
              <a:t>“</a:t>
            </a:r>
            <a:r>
              <a:rPr lang="en-GB" sz="3200" b="1" dirty="0"/>
              <a:t>Voting ‘no’ for a neighbourhood plan does not mean a vote for no development, but for no control over development”</a:t>
            </a:r>
          </a:p>
          <a:p>
            <a:r>
              <a:rPr lang="en-US" sz="2400" dirty="0"/>
              <a:t>Nicholas Boles MP </a:t>
            </a:r>
          </a:p>
          <a:p>
            <a:r>
              <a:rPr lang="en-US" sz="2400" dirty="0"/>
              <a:t>Planning Minister</a:t>
            </a:r>
          </a:p>
          <a:p>
            <a:r>
              <a:rPr lang="en-GB" sz="2400" dirty="0"/>
              <a:t>2013</a:t>
            </a:r>
            <a:endParaRPr lang="en-US" sz="2400" dirty="0"/>
          </a:p>
        </p:txBody>
      </p:sp>
    </p:spTree>
    <p:extLst>
      <p:ext uri="{BB962C8B-B14F-4D97-AF65-F5344CB8AC3E}">
        <p14:creationId xmlns:p14="http://schemas.microsoft.com/office/powerpoint/2010/main" val="3718313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Introduction</a:t>
            </a:r>
            <a:br>
              <a:rPr lang="en-GB" dirty="0"/>
            </a:br>
            <a:endParaRPr lang="en-US" dirty="0"/>
          </a:p>
        </p:txBody>
      </p:sp>
      <p:sp>
        <p:nvSpPr>
          <p:cNvPr id="3" name="Content Placeholder 2"/>
          <p:cNvSpPr>
            <a:spLocks noGrp="1"/>
          </p:cNvSpPr>
          <p:nvPr>
            <p:ph idx="1"/>
          </p:nvPr>
        </p:nvSpPr>
        <p:spPr/>
        <p:txBody>
          <a:bodyPr>
            <a:noAutofit/>
          </a:bodyPr>
          <a:lstStyle/>
          <a:p>
            <a:r>
              <a:rPr lang="en-US" sz="1800" b="1" dirty="0"/>
              <a:t>The Draft Neighbourhood Plan will state that:</a:t>
            </a:r>
          </a:p>
          <a:p>
            <a:endParaRPr lang="en-US" sz="1800" b="1" dirty="0"/>
          </a:p>
          <a:p>
            <a:r>
              <a:rPr lang="en-US" sz="1800" dirty="0"/>
              <a:t>There will be no building on the green belt</a:t>
            </a:r>
            <a:br>
              <a:rPr lang="en-US" sz="1800" dirty="0"/>
            </a:br>
            <a:br>
              <a:rPr lang="en-US" sz="1800" dirty="0"/>
            </a:br>
            <a:r>
              <a:rPr lang="en-US" sz="1800" dirty="0"/>
              <a:t>There will be no change to the existing green belt boundary</a:t>
            </a:r>
            <a:br>
              <a:rPr lang="en-US" sz="1800" dirty="0"/>
            </a:br>
            <a:br>
              <a:rPr lang="en-US" sz="1800" dirty="0"/>
            </a:br>
            <a:r>
              <a:rPr lang="en-US" sz="1800" dirty="0"/>
              <a:t>Green spaces will be protected</a:t>
            </a:r>
            <a:br>
              <a:rPr lang="en-US" sz="1800" dirty="0"/>
            </a:br>
            <a:br>
              <a:rPr lang="en-US" sz="1800" dirty="0"/>
            </a:br>
            <a:r>
              <a:rPr lang="en-US" sz="1800" dirty="0"/>
              <a:t>Areas of conservation/wildlife value will be protected</a:t>
            </a:r>
            <a:br>
              <a:rPr lang="en-US" sz="1800" dirty="0"/>
            </a:br>
            <a:br>
              <a:rPr lang="en-US" sz="1800" dirty="0"/>
            </a:br>
            <a:r>
              <a:rPr lang="en-US" sz="1800" dirty="0"/>
              <a:t>Sports, Amenity and Leisure areas will be protected</a:t>
            </a:r>
            <a:br>
              <a:rPr lang="en-US" sz="1800" dirty="0"/>
            </a:br>
            <a:br>
              <a:rPr lang="en-US" sz="1800" dirty="0"/>
            </a:br>
            <a:endParaRPr lang="en-US" sz="1800" dirty="0"/>
          </a:p>
        </p:txBody>
      </p:sp>
      <p:sp>
        <p:nvSpPr>
          <p:cNvPr id="4" name="Slide Number Placeholder 3"/>
          <p:cNvSpPr>
            <a:spLocks noGrp="1"/>
          </p:cNvSpPr>
          <p:nvPr>
            <p:ph type="sldNum" sz="quarter" idx="12"/>
          </p:nvPr>
        </p:nvSpPr>
        <p:spPr/>
        <p:txBody>
          <a:bodyPr/>
          <a:lstStyle/>
          <a:p>
            <a:fld id="{A88B48FB-E956-2048-9E74-C69E7CAA26CC}" type="slidenum">
              <a:rPr lang="en-US" smtClean="0"/>
              <a:t>31</a:t>
            </a:fld>
            <a:endParaRPr lang="en-US" dirty="0"/>
          </a:p>
        </p:txBody>
      </p:sp>
    </p:spTree>
    <p:extLst>
      <p:ext uri="{BB962C8B-B14F-4D97-AF65-F5344CB8AC3E}">
        <p14:creationId xmlns:p14="http://schemas.microsoft.com/office/powerpoint/2010/main" val="33542680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Any Questions</a:t>
            </a:r>
          </a:p>
        </p:txBody>
      </p:sp>
      <p:sp>
        <p:nvSpPr>
          <p:cNvPr id="3" name="Text Placeholder 2"/>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60715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Background</a:t>
            </a:r>
            <a:endParaRPr lang="en-US" dirty="0"/>
          </a:p>
        </p:txBody>
      </p:sp>
      <p:sp>
        <p:nvSpPr>
          <p:cNvPr id="3" name="Content Placeholder 2"/>
          <p:cNvSpPr>
            <a:spLocks noGrp="1"/>
          </p:cNvSpPr>
          <p:nvPr>
            <p:ph idx="1"/>
          </p:nvPr>
        </p:nvSpPr>
        <p:spPr/>
        <p:txBody>
          <a:bodyPr>
            <a:normAutofit/>
          </a:bodyPr>
          <a:lstStyle/>
          <a:p>
            <a:r>
              <a:rPr lang="en-GB" sz="1600" dirty="0"/>
              <a:t>Builds on findings from first questionnaire</a:t>
            </a:r>
          </a:p>
          <a:p>
            <a:r>
              <a:rPr lang="en-GB" sz="1600" dirty="0"/>
              <a:t>Essentially Earswick is a great place to live and you wish to sustain and enhance this</a:t>
            </a:r>
          </a:p>
          <a:p>
            <a:r>
              <a:rPr lang="en-GB" sz="1600" dirty="0"/>
              <a:t>Key issues</a:t>
            </a:r>
          </a:p>
          <a:p>
            <a:pPr marL="342900" indent="-342900">
              <a:buFont typeface="Arial" panose="020B0604020202020204" pitchFamily="34" charset="0"/>
              <a:buChar char="•"/>
            </a:pPr>
            <a:r>
              <a:rPr lang="en-GB" sz="1600" dirty="0"/>
              <a:t>Development (e.g. limiting development esp. new housing, retain village size/characteristics)</a:t>
            </a:r>
          </a:p>
          <a:p>
            <a:pPr marL="342900" indent="-342900">
              <a:buFont typeface="Arial" panose="020B0604020202020204" pitchFamily="34" charset="0"/>
              <a:buChar char="•"/>
            </a:pPr>
            <a:r>
              <a:rPr lang="en-GB" sz="1600" dirty="0"/>
              <a:t>Protect green belt and open spaces</a:t>
            </a:r>
          </a:p>
          <a:p>
            <a:pPr marL="342900" indent="-342900">
              <a:buFont typeface="Arial" panose="020B0604020202020204" pitchFamily="34" charset="0"/>
              <a:buChar char="•"/>
            </a:pPr>
            <a:r>
              <a:rPr lang="en-GB" sz="1600" dirty="0"/>
              <a:t>Security – open spaces and community safety</a:t>
            </a:r>
          </a:p>
          <a:p>
            <a:r>
              <a:rPr lang="en-GB" sz="1600" dirty="0"/>
              <a:t>Also other issues</a:t>
            </a:r>
          </a:p>
          <a:p>
            <a:pPr marL="171450" indent="-171450">
              <a:buFont typeface="Wingdings" panose="05000000000000000000" pitchFamily="2" charset="2"/>
              <a:buChar char="§"/>
            </a:pPr>
            <a:r>
              <a:rPr lang="en-GB" sz="1600" dirty="0"/>
              <a:t>Other housing issues (e.g. good quality)</a:t>
            </a:r>
          </a:p>
          <a:p>
            <a:pPr marL="171450" indent="-171450">
              <a:buFont typeface="Wingdings" panose="05000000000000000000" pitchFamily="2" charset="2"/>
              <a:buChar char="§"/>
            </a:pPr>
            <a:r>
              <a:rPr lang="en-GB" sz="1600" dirty="0"/>
              <a:t>Road safety and traffic issues e.g. pedestrian, cycling, roads and public transport</a:t>
            </a:r>
          </a:p>
          <a:p>
            <a:pPr marL="171450" indent="-171450">
              <a:buFont typeface="Wingdings" panose="05000000000000000000" pitchFamily="2" charset="2"/>
              <a:buChar char="§"/>
            </a:pPr>
            <a:r>
              <a:rPr lang="en-GB" sz="1600" dirty="0"/>
              <a:t>Good maintenance (public areas, homes, etc.)</a:t>
            </a:r>
          </a:p>
          <a:p>
            <a:endParaRPr lang="en-GB" dirty="0"/>
          </a:p>
        </p:txBody>
      </p:sp>
      <p:sp>
        <p:nvSpPr>
          <p:cNvPr id="4" name="Slide Number Placeholder 3"/>
          <p:cNvSpPr>
            <a:spLocks noGrp="1"/>
          </p:cNvSpPr>
          <p:nvPr>
            <p:ph type="sldNum" sz="quarter" idx="12"/>
          </p:nvPr>
        </p:nvSpPr>
        <p:spPr/>
        <p:txBody>
          <a:bodyPr/>
          <a:lstStyle/>
          <a:p>
            <a:fld id="{A88B48FB-E956-2048-9E74-C69E7CAA26CC}" type="slidenum">
              <a:rPr lang="en-US" smtClean="0"/>
              <a:t>4</a:t>
            </a:fld>
            <a:endParaRPr lang="en-US" dirty="0"/>
          </a:p>
        </p:txBody>
      </p:sp>
    </p:spTree>
    <p:extLst>
      <p:ext uri="{BB962C8B-B14F-4D97-AF65-F5344CB8AC3E}">
        <p14:creationId xmlns:p14="http://schemas.microsoft.com/office/powerpoint/2010/main" val="4258931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sz="2400" dirty="0"/>
              <a:t>A working party has led translating the findings of the questionnaire into key objectives/plans</a:t>
            </a:r>
          </a:p>
          <a:p>
            <a:pPr marL="342900" indent="-342900">
              <a:buFont typeface="Arial" panose="020B0604020202020204" pitchFamily="34" charset="0"/>
              <a:buChar char="•"/>
            </a:pPr>
            <a:r>
              <a:rPr lang="en-GB" sz="2400" dirty="0"/>
              <a:t>These will then form the basis of the Plan</a:t>
            </a:r>
          </a:p>
          <a:p>
            <a:pPr marL="342900" indent="-342900">
              <a:buFont typeface="Arial" panose="020B0604020202020204" pitchFamily="34" charset="0"/>
              <a:buChar char="•"/>
            </a:pPr>
            <a:r>
              <a:rPr lang="en-GB" sz="2400" dirty="0"/>
              <a:t>The questionnaire sought residents views on these emerging objectives/plans</a:t>
            </a:r>
          </a:p>
          <a:p>
            <a:pPr marL="342900" indent="-342900">
              <a:buFont typeface="Arial" panose="020B0604020202020204" pitchFamily="34" charset="0"/>
              <a:buChar char="•"/>
            </a:pPr>
            <a:r>
              <a:rPr lang="en-GB" sz="2400" dirty="0"/>
              <a:t>61% (206) response rate very good</a:t>
            </a:r>
          </a:p>
          <a:p>
            <a:pPr marL="342900" indent="-342900">
              <a:buFont typeface="Arial" panose="020B0604020202020204" pitchFamily="34" charset="0"/>
              <a:buChar char="•"/>
            </a:pPr>
            <a:r>
              <a:rPr lang="en-GB" sz="2400" dirty="0"/>
              <a:t>The findings of which are set out below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endParaRPr lang="en-GB" sz="2400" dirty="0"/>
          </a:p>
          <a:p>
            <a:endParaRPr lang="en-GB" sz="2400" dirty="0"/>
          </a:p>
          <a:p>
            <a:endParaRPr lang="en-US" dirty="0"/>
          </a:p>
        </p:txBody>
      </p:sp>
      <p:sp>
        <p:nvSpPr>
          <p:cNvPr id="4" name="Slide Number Placeholder 3"/>
          <p:cNvSpPr>
            <a:spLocks noGrp="1"/>
          </p:cNvSpPr>
          <p:nvPr>
            <p:ph type="sldNum" sz="quarter" idx="12"/>
          </p:nvPr>
        </p:nvSpPr>
        <p:spPr/>
        <p:txBody>
          <a:bodyPr/>
          <a:lstStyle/>
          <a:p>
            <a:fld id="{A88B48FB-E956-2048-9E74-C69E7CAA26CC}" type="slidenum">
              <a:rPr lang="en-US" smtClean="0"/>
              <a:t>5</a:t>
            </a:fld>
            <a:endParaRPr lang="en-US" dirty="0"/>
          </a:p>
        </p:txBody>
      </p:sp>
    </p:spTree>
    <p:extLst>
      <p:ext uri="{BB962C8B-B14F-4D97-AF65-F5344CB8AC3E}">
        <p14:creationId xmlns:p14="http://schemas.microsoft.com/office/powerpoint/2010/main" val="3608669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391272"/>
          </a:xfrm>
        </p:spPr>
        <p:txBody>
          <a:bodyPr/>
          <a:lstStyle/>
          <a:p>
            <a:pPr algn="ctr"/>
            <a:r>
              <a:rPr lang="en-GB" sz="2800" dirty="0"/>
              <a:t>Draft Objectives</a:t>
            </a:r>
          </a:p>
        </p:txBody>
      </p:sp>
      <p:sp>
        <p:nvSpPr>
          <p:cNvPr id="6" name="Content Placeholder 5"/>
          <p:cNvSpPr>
            <a:spLocks noGrp="1"/>
          </p:cNvSpPr>
          <p:nvPr>
            <p:ph sz="quarter" idx="13"/>
          </p:nvPr>
        </p:nvSpPr>
        <p:spPr>
          <a:xfrm>
            <a:off x="759975" y="655646"/>
            <a:ext cx="7366988" cy="4172438"/>
          </a:xfrm>
        </p:spPr>
        <p:txBody>
          <a:bodyPr>
            <a:noAutofit/>
          </a:bodyPr>
          <a:lstStyle/>
          <a:p>
            <a:r>
              <a:rPr lang="en-US" sz="1800" dirty="0"/>
              <a:t>Our Neighbourhood Plan aims to maintain and improve our distinctive ‘small, green, safe and friendly village’ while accommodating some modest development to support City of York Council’s growth ambitions over the next 15 years. In order of importance of issues identified by you, our plan objectives are to:</a:t>
            </a:r>
            <a:endParaRPr lang="en-GB" sz="1800" dirty="0"/>
          </a:p>
          <a:p>
            <a:pPr marL="228600" lvl="0" indent="-228600">
              <a:buFont typeface="+mj-lt"/>
              <a:buAutoNum type="arabicPeriod"/>
            </a:pPr>
            <a:r>
              <a:rPr lang="en-US" sz="1800" dirty="0"/>
              <a:t>Ensure that the village continues to be a safe and secure place in which to live;</a:t>
            </a:r>
            <a:endParaRPr lang="en-GB" sz="1800" dirty="0"/>
          </a:p>
          <a:p>
            <a:pPr marL="228600" lvl="0" indent="-228600">
              <a:buFont typeface="+mj-lt"/>
              <a:buAutoNum type="arabicPeriod"/>
            </a:pPr>
            <a:r>
              <a:rPr lang="en-US" sz="1800" dirty="0"/>
              <a:t>Protect our open space and the landscape;</a:t>
            </a:r>
            <a:endParaRPr lang="en-GB" sz="1800" dirty="0"/>
          </a:p>
          <a:p>
            <a:pPr marL="228600" lvl="0" indent="-228600">
              <a:buFont typeface="+mj-lt"/>
              <a:buAutoNum type="arabicPeriod"/>
            </a:pPr>
            <a:r>
              <a:rPr lang="en-US" sz="1800" dirty="0"/>
              <a:t>Seek ongoing improvements to public transport facilities, road and pathway conditions;</a:t>
            </a:r>
            <a:endParaRPr lang="en-GB" sz="1800" dirty="0"/>
          </a:p>
          <a:p>
            <a:pPr marL="228600" lvl="0" indent="-228600">
              <a:buFont typeface="+mj-lt"/>
              <a:buAutoNum type="arabicPeriod"/>
            </a:pPr>
            <a:r>
              <a:rPr lang="en-US" sz="1800" dirty="0"/>
              <a:t>Deliver modest housing development that is sensitive to the environment, infrastructure constraints and improves the quality of life for all current and future residents;</a:t>
            </a:r>
            <a:endParaRPr lang="en-GB" sz="1800" dirty="0"/>
          </a:p>
          <a:p>
            <a:pPr marL="228600" lvl="0" indent="-228600">
              <a:buFont typeface="+mj-lt"/>
              <a:buAutoNum type="arabicPeriod"/>
            </a:pPr>
            <a:r>
              <a:rPr lang="en-US" sz="1800" dirty="0"/>
              <a:t>Maintain and improve local facilities for all residents.  </a:t>
            </a:r>
            <a:endParaRPr lang="en-GB" sz="1800" dirty="0"/>
          </a:p>
        </p:txBody>
      </p:sp>
      <p:sp>
        <p:nvSpPr>
          <p:cNvPr id="4" name="Slide Number Placeholder 3"/>
          <p:cNvSpPr>
            <a:spLocks noGrp="1"/>
          </p:cNvSpPr>
          <p:nvPr>
            <p:ph type="sldNum" sz="quarter" idx="12"/>
          </p:nvPr>
        </p:nvSpPr>
        <p:spPr/>
        <p:txBody>
          <a:bodyPr/>
          <a:lstStyle/>
          <a:p>
            <a:fld id="{A88B48FB-E956-2048-9E74-C69E7CAA26CC}" type="slidenum">
              <a:rPr lang="en-US" smtClean="0"/>
              <a:t>6</a:t>
            </a:fld>
            <a:endParaRPr lang="en-US" dirty="0"/>
          </a:p>
        </p:txBody>
      </p:sp>
    </p:spTree>
    <p:extLst>
      <p:ext uri="{BB962C8B-B14F-4D97-AF65-F5344CB8AC3E}">
        <p14:creationId xmlns:p14="http://schemas.microsoft.com/office/powerpoint/2010/main" val="61921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15641"/>
            <a:ext cx="8229600" cy="391272"/>
          </a:xfrm>
        </p:spPr>
        <p:txBody>
          <a:bodyPr/>
          <a:lstStyle/>
          <a:p>
            <a:pPr algn="ctr"/>
            <a:r>
              <a:rPr lang="en-GB" sz="2000" dirty="0"/>
              <a:t>Objective 1: Ensure that the village continues to be a safe and secure village to live in</a:t>
            </a:r>
          </a:p>
        </p:txBody>
      </p:sp>
      <p:sp>
        <p:nvSpPr>
          <p:cNvPr id="6" name="Content Placeholder 5"/>
          <p:cNvSpPr>
            <a:spLocks noGrp="1"/>
          </p:cNvSpPr>
          <p:nvPr>
            <p:ph sz="quarter" idx="13"/>
          </p:nvPr>
        </p:nvSpPr>
        <p:spPr>
          <a:xfrm>
            <a:off x="759975" y="923731"/>
            <a:ext cx="7544270" cy="3829708"/>
          </a:xfrm>
        </p:spPr>
        <p:txBody>
          <a:bodyPr>
            <a:noAutofit/>
          </a:bodyPr>
          <a:lstStyle/>
          <a:p>
            <a:pPr marL="342900" indent="-342900">
              <a:buFont typeface="+mj-lt"/>
              <a:buAutoNum type="arabicParenR"/>
            </a:pPr>
            <a:r>
              <a:rPr lang="en-GB" sz="1800" dirty="0"/>
              <a:t>Construct the proposed security fencing around the open space areas and to continually monitor the security of these areas.</a:t>
            </a:r>
          </a:p>
          <a:p>
            <a:pPr marL="342900" indent="-342900">
              <a:buFont typeface="+mj-lt"/>
              <a:buAutoNum type="arabicParenR"/>
            </a:pPr>
            <a:r>
              <a:rPr lang="en-GB" sz="1800" dirty="0"/>
              <a:t>Consider improved security measures around the village hall to combat antisocial behaviour.  </a:t>
            </a:r>
          </a:p>
          <a:p>
            <a:pPr marL="342900" indent="-342900">
              <a:buFont typeface="+mj-lt"/>
              <a:buAutoNum type="arabicParenR"/>
            </a:pPr>
            <a:r>
              <a:rPr lang="en-GB" sz="1800" dirty="0"/>
              <a:t>Continue to support and encourage residents to take part in the Neighbourhood Watch Scheme. </a:t>
            </a:r>
          </a:p>
          <a:p>
            <a:pPr marL="342900" indent="-342900">
              <a:buFont typeface="+mj-lt"/>
              <a:buAutoNum type="arabicParenR"/>
            </a:pPr>
            <a:r>
              <a:rPr lang="en-GB" sz="1800" dirty="0"/>
              <a:t>Continue to have regular dialogue with representatives of North Yorkshire Police with regard to the provision of security and to combat crime. </a:t>
            </a:r>
          </a:p>
          <a:p>
            <a:pPr marL="342900" indent="-342900">
              <a:buFont typeface="+mj-lt"/>
              <a:buAutoNum type="arabicParenR"/>
            </a:pPr>
            <a:r>
              <a:rPr lang="en-GB" sz="1800" dirty="0"/>
              <a:t>Ensure that any new developments implement appropriate security measures.  </a:t>
            </a:r>
          </a:p>
          <a:p>
            <a:pPr marL="342900" indent="-342900">
              <a:buFont typeface="+mj-lt"/>
              <a:buAutoNum type="arabicParenR"/>
            </a:pPr>
            <a:r>
              <a:rPr lang="en-GB" sz="1800" dirty="0"/>
              <a:t>Work with other stakeholders to discourage unwanted cold-calling.</a:t>
            </a:r>
          </a:p>
        </p:txBody>
      </p:sp>
      <p:sp>
        <p:nvSpPr>
          <p:cNvPr id="4" name="Slide Number Placeholder 3"/>
          <p:cNvSpPr>
            <a:spLocks noGrp="1"/>
          </p:cNvSpPr>
          <p:nvPr>
            <p:ph type="sldNum" sz="quarter" idx="12"/>
          </p:nvPr>
        </p:nvSpPr>
        <p:spPr/>
        <p:txBody>
          <a:bodyPr/>
          <a:lstStyle/>
          <a:p>
            <a:fld id="{A88B48FB-E956-2048-9E74-C69E7CAA26CC}" type="slidenum">
              <a:rPr lang="en-US" smtClean="0"/>
              <a:t>7</a:t>
            </a:fld>
            <a:endParaRPr lang="en-US" dirty="0"/>
          </a:p>
        </p:txBody>
      </p:sp>
    </p:spTree>
    <p:extLst>
      <p:ext uri="{BB962C8B-B14F-4D97-AF65-F5344CB8AC3E}">
        <p14:creationId xmlns:p14="http://schemas.microsoft.com/office/powerpoint/2010/main" val="62290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36" y="333380"/>
            <a:ext cx="8229600" cy="523869"/>
          </a:xfrm>
        </p:spPr>
        <p:txBody>
          <a:bodyPr>
            <a:noAutofit/>
          </a:bodyPr>
          <a:lstStyle/>
          <a:p>
            <a:pPr algn="ctr"/>
            <a:r>
              <a:rPr lang="en-GB" sz="2400" i="1" dirty="0"/>
              <a:t>Objective 1 - What’s important to you? </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704268331"/>
              </p:ext>
            </p:extLst>
          </p:nvPr>
        </p:nvGraphicFramePr>
        <p:xfrm>
          <a:off x="302531" y="973102"/>
          <a:ext cx="8138160" cy="338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4990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88" y="203530"/>
            <a:ext cx="8696558" cy="569023"/>
          </a:xfrm>
        </p:spPr>
        <p:txBody>
          <a:bodyPr>
            <a:noAutofit/>
          </a:bodyPr>
          <a:lstStyle/>
          <a:p>
            <a:pPr algn="ctr"/>
            <a:r>
              <a:rPr lang="en-GB" sz="2000" dirty="0"/>
              <a:t>Objective 1: Ensure that the village continues to be a safe and secure village to live in</a:t>
            </a:r>
            <a:endParaRPr sz="2000"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4960" y="999095"/>
            <a:ext cx="8586386" cy="390461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52753746"/>
      </p:ext>
    </p:extLst>
  </p:cSld>
  <p:clrMapOvr>
    <a:masterClrMapping/>
  </p:clrMapOvr>
</p:sld>
</file>

<file path=ppt/theme/theme1.xml><?xml version="1.0" encoding="utf-8"?>
<a:theme xmlns:a="http://schemas.openxmlformats.org/drawingml/2006/main" name="SM-template-20140529">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ata slides">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Response Summary">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SM-template-20140529.potx</Template>
  <TotalTime>3042</TotalTime>
  <Words>2214</Words>
  <Application>Microsoft Office PowerPoint</Application>
  <PresentationFormat>On-screen Show (16:9)</PresentationFormat>
  <Paragraphs>174</Paragraphs>
  <Slides>32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32</vt:i4>
      </vt:variant>
    </vt:vector>
  </HeadingPairs>
  <TitlesOfParts>
    <vt:vector size="39" baseType="lpstr">
      <vt:lpstr>Arial</vt:lpstr>
      <vt:lpstr>Calibri</vt:lpstr>
      <vt:lpstr>Helvetica Neue</vt:lpstr>
      <vt:lpstr>Wingdings</vt:lpstr>
      <vt:lpstr>SM-template-20140529</vt:lpstr>
      <vt:lpstr>Data slides</vt:lpstr>
      <vt:lpstr>Response Summary</vt:lpstr>
      <vt:lpstr>PowerPoint Presentation</vt:lpstr>
      <vt:lpstr>Introduction </vt:lpstr>
      <vt:lpstr>Introduction</vt:lpstr>
      <vt:lpstr>Background</vt:lpstr>
      <vt:lpstr>Background</vt:lpstr>
      <vt:lpstr>Draft Objectives</vt:lpstr>
      <vt:lpstr>Objective 1: Ensure that the village continues to be a safe and secure village to live in</vt:lpstr>
      <vt:lpstr>Objective 1 - What’s important to you? </vt:lpstr>
      <vt:lpstr>Objective 1: Ensure that the village continues to be a safe and secure village to live in</vt:lpstr>
      <vt:lpstr>Objective 2: Protect our open space and the landscape.</vt:lpstr>
      <vt:lpstr>Objective 2: Protect our open space and the landscape (continued)</vt:lpstr>
      <vt:lpstr>Objective 2 - What’s important to you? </vt:lpstr>
      <vt:lpstr>Objective 2 - What’s important to you? - cont</vt:lpstr>
      <vt:lpstr>Objective 2: Protect our open space and the landscape</vt:lpstr>
      <vt:lpstr>Objective 3: Seek ongoing improvements to transport facilities, road and pathway conditions.</vt:lpstr>
      <vt:lpstr>Objective 3: Seek ongoing improvements to transport facilities, road and pathway conditions (continued)</vt:lpstr>
      <vt:lpstr>Objective 3 - What’s important to you? </vt:lpstr>
      <vt:lpstr>Objective 3 - What’s important to you? - Cont. </vt:lpstr>
      <vt:lpstr>Objective 3: Seek ongoing improvements to transport facilities,  road and pathway conditions</vt:lpstr>
      <vt:lpstr>Objective 4: Deliver modest development that is sensitive to the environment, infrastructure constraints and improves the quality of life of all current and future residents.</vt:lpstr>
      <vt:lpstr>Objective 4: Deliver modest development that is sensitive to the environment, infrastructure constraints and improves the quality of life of all current and future residents    (continued)</vt:lpstr>
      <vt:lpstr>Objective 4 – What’s important to you? </vt:lpstr>
      <vt:lpstr>Objective 4 – What’s important to you? - Cont.</vt:lpstr>
      <vt:lpstr>Objective 4: Deliver modest development that is sensitive to the environment, infrastructure constraints and improves the quality of life of all current and future residents </vt:lpstr>
      <vt:lpstr>Objective 5: Maintain and improve local facilities for all residents</vt:lpstr>
      <vt:lpstr>Objective 5 – What’s important to you? </vt:lpstr>
      <vt:lpstr>Objective 5: Maintain and improve local facilities for all residents</vt:lpstr>
      <vt:lpstr>Summary</vt:lpstr>
      <vt:lpstr>Next Steps</vt:lpstr>
      <vt:lpstr>PowerPoint Presentation</vt:lpstr>
      <vt:lpstr>Introduction </vt:lpstr>
      <vt:lpstr>PowerPoint Presentation</vt:lpstr>
    </vt:vector>
  </TitlesOfParts>
  <Company>SurveyMonkey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Clarke</dc:creator>
  <cp:lastModifiedBy>ANDREW TOWLERTON</cp:lastModifiedBy>
  <cp:revision>155</cp:revision>
  <dcterms:created xsi:type="dcterms:W3CDTF">2014-01-30T23:18:11Z</dcterms:created>
  <dcterms:modified xsi:type="dcterms:W3CDTF">2016-06-06T19:01:40Z</dcterms:modified>
</cp:coreProperties>
</file>